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sldIdLst>
    <p:sldId id="256" r:id="rId2"/>
    <p:sldId id="257" r:id="rId3"/>
    <p:sldId id="271" r:id="rId4"/>
    <p:sldId id="272" r:id="rId5"/>
    <p:sldId id="273" r:id="rId6"/>
    <p:sldId id="274" r:id="rId7"/>
    <p:sldId id="275" r:id="rId8"/>
    <p:sldId id="277" r:id="rId9"/>
    <p:sldId id="278" r:id="rId10"/>
    <p:sldId id="276" r:id="rId11"/>
    <p:sldId id="279" r:id="rId12"/>
    <p:sldId id="280" r:id="rId13"/>
    <p:sldId id="281" r:id="rId14"/>
    <p:sldId id="283" r:id="rId15"/>
    <p:sldId id="284" r:id="rId16"/>
    <p:sldId id="270" r:id="rId17"/>
  </p:sldIdLst>
  <p:sldSz cx="12192000" cy="6858000"/>
  <p:notesSz cx="6858000" cy="9144000"/>
  <p:defaultTextStyle>
    <a:defPPr>
      <a:defRPr lang="ar-J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65" autoAdjust="0"/>
    <p:restoredTop sz="94660"/>
  </p:normalViewPr>
  <p:slideViewPr>
    <p:cSldViewPr snapToGrid="0">
      <p:cViewPr>
        <p:scale>
          <a:sx n="94" d="100"/>
          <a:sy n="94" d="100"/>
        </p:scale>
        <p:origin x="-384" y="-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xmlns=""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xmlns="" id="{9925CCF1-92C0-4AF3-BFAF-4921631915AB}"/>
              </a:ext>
            </a:extLst>
          </p:cNvPr>
          <p:cNvSpPr>
            <a:spLocks noGrp="1"/>
          </p:cNvSpPr>
          <p:nvPr>
            <p:ph type="dt" sz="half" idx="10"/>
          </p:nvPr>
        </p:nvSpPr>
        <p:spPr/>
        <p:txBody>
          <a:bodyPr/>
          <a:lstStyle/>
          <a:p>
            <a:fld id="{9184DA70-C731-4C70-880D-CCD4705E623C}" type="datetime1">
              <a:rPr lang="en-US" smtClean="0"/>
              <a:t>11/1/2023</a:t>
            </a:fld>
            <a:endParaRPr lang="en-US" dirty="0"/>
          </a:p>
        </p:txBody>
      </p:sp>
      <p:sp>
        <p:nvSpPr>
          <p:cNvPr id="5" name="Footer Placeholder 4">
            <a:extLst>
              <a:ext uri="{FF2B5EF4-FFF2-40B4-BE49-F238E27FC236}">
                <a16:creationId xmlns:a16="http://schemas.microsoft.com/office/drawing/2014/main" xmlns=""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560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7D5506EE-1026-4F35-9ACC-BD05BE0F9B36}"/>
              </a:ext>
            </a:extLst>
          </p:cNvPr>
          <p:cNvSpPr>
            <a:spLocks noGrp="1"/>
          </p:cNvSpPr>
          <p:nvPr>
            <p:ph type="dt" sz="half" idx="10"/>
          </p:nvPr>
        </p:nvSpPr>
        <p:spPr/>
        <p:txBody>
          <a:bodyPr/>
          <a:lstStyle/>
          <a:p>
            <a:fld id="{B612A279-0833-481D-8C56-F67FD0AC6C50}" type="datetime1">
              <a:rPr lang="en-US" smtClean="0"/>
              <a:t>11/1/2023</a:t>
            </a:fld>
            <a:endParaRPr lang="en-US" dirty="0"/>
          </a:p>
        </p:txBody>
      </p:sp>
      <p:sp>
        <p:nvSpPr>
          <p:cNvPr id="8" name="Footer Placeholder 7">
            <a:extLst>
              <a:ext uri="{FF2B5EF4-FFF2-40B4-BE49-F238E27FC236}">
                <a16:creationId xmlns:a16="http://schemas.microsoft.com/office/drawing/2014/main" xmlns=""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94121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AF33D6B0-F070-45C4-A472-19F432BE3932}"/>
              </a:ext>
            </a:extLst>
          </p:cNvPr>
          <p:cNvSpPr>
            <a:spLocks noGrp="1"/>
          </p:cNvSpPr>
          <p:nvPr>
            <p:ph type="dt" sz="half" idx="10"/>
          </p:nvPr>
        </p:nvSpPr>
        <p:spPr/>
        <p:txBody>
          <a:bodyPr/>
          <a:lstStyle/>
          <a:p>
            <a:fld id="{6587DA83-5663-4C9C-B9AA-0B40A3DAFF81}" type="datetime1">
              <a:rPr lang="en-US" smtClean="0"/>
              <a:t>11/1/2023</a:t>
            </a:fld>
            <a:endParaRPr lang="en-US" dirty="0"/>
          </a:p>
        </p:txBody>
      </p:sp>
      <p:sp>
        <p:nvSpPr>
          <p:cNvPr id="8" name="Footer Placeholder 7">
            <a:extLst>
              <a:ext uri="{FF2B5EF4-FFF2-40B4-BE49-F238E27FC236}">
                <a16:creationId xmlns:a16="http://schemas.microsoft.com/office/drawing/2014/main" xmlns=""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14018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54D8B55-9EA8-4B81-8E84-9B93B0A27559}"/>
              </a:ext>
            </a:extLst>
          </p:cNvPr>
          <p:cNvSpPr>
            <a:spLocks noGrp="1"/>
          </p:cNvSpPr>
          <p:nvPr>
            <p:ph type="dt" sz="half" idx="10"/>
          </p:nvPr>
        </p:nvSpPr>
        <p:spPr/>
        <p:txBody>
          <a:bodyPr/>
          <a:lstStyle/>
          <a:p>
            <a:fld id="{4BE1D723-8F53-4F53-90B0-1982A396982E}" type="datetime1">
              <a:rPr lang="en-US" smtClean="0"/>
              <a:t>11/1/2023</a:t>
            </a:fld>
            <a:endParaRPr lang="en-US" dirty="0"/>
          </a:p>
        </p:txBody>
      </p:sp>
      <p:sp>
        <p:nvSpPr>
          <p:cNvPr id="8" name="Footer Placeholder 7">
            <a:extLst>
              <a:ext uri="{FF2B5EF4-FFF2-40B4-BE49-F238E27FC236}">
                <a16:creationId xmlns:a16="http://schemas.microsoft.com/office/drawing/2014/main" xmlns=""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32052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xmlns=""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xmlns="" id="{AAF2E137-EC28-48F8-9198-1F02539029B6}"/>
              </a:ext>
            </a:extLst>
          </p:cNvPr>
          <p:cNvSpPr>
            <a:spLocks noGrp="1"/>
          </p:cNvSpPr>
          <p:nvPr>
            <p:ph type="dt" sz="half" idx="10"/>
          </p:nvPr>
        </p:nvSpPr>
        <p:spPr/>
        <p:txBody>
          <a:bodyPr/>
          <a:lstStyle/>
          <a:p>
            <a:fld id="{97669AF7-7BEB-44E4-9852-375E34362B5B}" type="datetime1">
              <a:rPr lang="en-US" smtClean="0"/>
              <a:t>11/1/2023</a:t>
            </a:fld>
            <a:endParaRPr lang="en-US" dirty="0"/>
          </a:p>
        </p:txBody>
      </p:sp>
      <p:sp>
        <p:nvSpPr>
          <p:cNvPr id="8" name="Footer Placeholder 7">
            <a:extLst>
              <a:ext uri="{FF2B5EF4-FFF2-40B4-BE49-F238E27FC236}">
                <a16:creationId xmlns:a16="http://schemas.microsoft.com/office/drawing/2014/main" xmlns=""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xmlns=""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32595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5782D47D-B0DC-4C40-BCC6-BBBA32584A38}"/>
              </a:ext>
            </a:extLst>
          </p:cNvPr>
          <p:cNvSpPr>
            <a:spLocks noGrp="1"/>
          </p:cNvSpPr>
          <p:nvPr>
            <p:ph type="dt" sz="half" idx="10"/>
          </p:nvPr>
        </p:nvSpPr>
        <p:spPr/>
        <p:txBody>
          <a:bodyPr/>
          <a:lstStyle/>
          <a:p>
            <a:fld id="{BAAAC38D-0552-4C82-B593-E6124DFADBE2}" type="datetime1">
              <a:rPr lang="en-US" smtClean="0"/>
              <a:t>11/1/2023</a:t>
            </a:fld>
            <a:endParaRPr lang="en-US" dirty="0"/>
          </a:p>
        </p:txBody>
      </p:sp>
      <p:sp>
        <p:nvSpPr>
          <p:cNvPr id="9" name="Footer Placeholder 8">
            <a:extLst>
              <a:ext uri="{FF2B5EF4-FFF2-40B4-BE49-F238E27FC236}">
                <a16:creationId xmlns:a16="http://schemas.microsoft.com/office/drawing/2014/main" xmlns=""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xmlns=""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3338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xmlns="" id="{8AF8A515-AA94-45D1-9223-5C2272618D85}"/>
              </a:ext>
            </a:extLst>
          </p:cNvPr>
          <p:cNvSpPr>
            <a:spLocks noGrp="1"/>
          </p:cNvSpPr>
          <p:nvPr>
            <p:ph type="dt" sz="half" idx="10"/>
          </p:nvPr>
        </p:nvSpPr>
        <p:spPr/>
        <p:txBody>
          <a:bodyPr/>
          <a:lstStyle/>
          <a:p>
            <a:fld id="{D9DF0F1C-5577-4ACB-BB62-DF8F3C494C7E}" type="datetime1">
              <a:rPr lang="en-US" smtClean="0"/>
              <a:t>11/1/2023</a:t>
            </a:fld>
            <a:endParaRPr lang="en-US" dirty="0"/>
          </a:p>
        </p:txBody>
      </p:sp>
      <p:sp>
        <p:nvSpPr>
          <p:cNvPr id="11" name="Footer Placeholder 10">
            <a:extLst>
              <a:ext uri="{FF2B5EF4-FFF2-40B4-BE49-F238E27FC236}">
                <a16:creationId xmlns:a16="http://schemas.microsoft.com/office/drawing/2014/main" xmlns=""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xmlns=""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43898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xmlns="" id="{7392073F-158F-44A3-8913-917AFFC1BC20}"/>
              </a:ext>
            </a:extLst>
          </p:cNvPr>
          <p:cNvSpPr>
            <a:spLocks noGrp="1"/>
          </p:cNvSpPr>
          <p:nvPr>
            <p:ph type="dt" sz="half" idx="10"/>
          </p:nvPr>
        </p:nvSpPr>
        <p:spPr/>
        <p:txBody>
          <a:bodyPr/>
          <a:lstStyle/>
          <a:p>
            <a:fld id="{1775B394-D9F9-4F0C-B15D-605F45CB9E9F}" type="datetime1">
              <a:rPr lang="en-US" smtClean="0"/>
              <a:t>11/1/2023</a:t>
            </a:fld>
            <a:endParaRPr lang="en-US" dirty="0"/>
          </a:p>
        </p:txBody>
      </p:sp>
      <p:sp>
        <p:nvSpPr>
          <p:cNvPr id="7" name="Footer Placeholder 6">
            <a:extLst>
              <a:ext uri="{FF2B5EF4-FFF2-40B4-BE49-F238E27FC236}">
                <a16:creationId xmlns:a16="http://schemas.microsoft.com/office/drawing/2014/main" xmlns=""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xmlns=""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32028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xmlns="" id="{94E9223F-721F-47BF-9FD5-0F8D12FF0DE1}"/>
              </a:ext>
            </a:extLst>
          </p:cNvPr>
          <p:cNvSpPr>
            <a:spLocks noGrp="1"/>
          </p:cNvSpPr>
          <p:nvPr>
            <p:ph type="dt" sz="half" idx="10"/>
          </p:nvPr>
        </p:nvSpPr>
        <p:spPr/>
        <p:txBody>
          <a:bodyPr/>
          <a:lstStyle/>
          <a:p>
            <a:fld id="{39667345-2558-425A-8533-9BFDBCE15005}" type="datetime1">
              <a:rPr lang="en-US" smtClean="0"/>
              <a:t>11/1/2023</a:t>
            </a:fld>
            <a:endParaRPr lang="en-US" dirty="0"/>
          </a:p>
        </p:txBody>
      </p:sp>
      <p:sp>
        <p:nvSpPr>
          <p:cNvPr id="3" name="Footer Placeholder 2">
            <a:extLst>
              <a:ext uri="{FF2B5EF4-FFF2-40B4-BE49-F238E27FC236}">
                <a16:creationId xmlns:a16="http://schemas.microsoft.com/office/drawing/2014/main" xmlns=""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83485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11/1/2023</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527705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11/1/2023</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8926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11/1/2023</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xmlns=""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9587628"/>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36" r:id="rId5"/>
    <p:sldLayoutId id="2147483741" r:id="rId6"/>
    <p:sldLayoutId id="2147483737" r:id="rId7"/>
    <p:sldLayoutId id="2147483738" r:id="rId8"/>
    <p:sldLayoutId id="2147483739" r:id="rId9"/>
    <p:sldLayoutId id="2147483740" r:id="rId10"/>
    <p:sldLayoutId id="2147483742" r:id="rId11"/>
  </p:sldLayoutIdLst>
  <p:hf sldNum="0" hdr="0" ftr="0" dt="0"/>
  <p:txStyles>
    <p:titleStyle>
      <a:lvl1pPr algn="l" defTabSz="914400" rtl="0" eaLnBrk="1" latinLnBrk="0" hangingPunct="1">
        <a:lnSpc>
          <a:spcPct val="90000"/>
        </a:lnSpc>
        <a:spcBef>
          <a:spcPct val="0"/>
        </a:spcBef>
        <a:buNone/>
        <a:defRPr sz="55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2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2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20000"/>
        </a:lnSpc>
        <a:spcBef>
          <a:spcPts val="200"/>
        </a:spcBef>
        <a:spcAft>
          <a:spcPts val="400"/>
        </a:spcAft>
        <a:buClrTx/>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4" name="Rectangle 1043">
            <a:extLst>
              <a:ext uri="{FF2B5EF4-FFF2-40B4-BE49-F238E27FC236}">
                <a16:creationId xmlns:a16="http://schemas.microsoft.com/office/drawing/2014/main" xmlns="" id="{34461041-8413-4023-ABA7-9E499B0AD99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9C8CF494-E166-49D6-B2D7-A06985646220}"/>
              </a:ext>
            </a:extLst>
          </p:cNvPr>
          <p:cNvSpPr>
            <a:spLocks noGrp="1"/>
          </p:cNvSpPr>
          <p:nvPr>
            <p:ph type="ctrTitle"/>
          </p:nvPr>
        </p:nvSpPr>
        <p:spPr>
          <a:xfrm>
            <a:off x="1187355" y="4374204"/>
            <a:ext cx="9818390" cy="1029308"/>
          </a:xfrm>
        </p:spPr>
        <p:txBody>
          <a:bodyPr>
            <a:normAutofit/>
          </a:bodyPr>
          <a:lstStyle/>
          <a:p>
            <a:r>
              <a:rPr lang="en-US" sz="3300" dirty="0"/>
              <a:t/>
            </a:r>
            <a:br>
              <a:rPr lang="en-US" sz="3300" dirty="0"/>
            </a:br>
            <a:r>
              <a:rPr lang="en-US" sz="3300" dirty="0"/>
              <a:t>Database &amp; Database Applications</a:t>
            </a:r>
            <a:endParaRPr lang="ar-JO" sz="3300" dirty="0"/>
          </a:p>
        </p:txBody>
      </p:sp>
      <p:sp>
        <p:nvSpPr>
          <p:cNvPr id="3" name="Subtitle 2">
            <a:extLst>
              <a:ext uri="{FF2B5EF4-FFF2-40B4-BE49-F238E27FC236}">
                <a16:creationId xmlns:a16="http://schemas.microsoft.com/office/drawing/2014/main" xmlns="" id="{2BBC6F8C-91A2-4939-B069-9E5C57B29F08}"/>
              </a:ext>
            </a:extLst>
          </p:cNvPr>
          <p:cNvSpPr>
            <a:spLocks noGrp="1"/>
          </p:cNvSpPr>
          <p:nvPr>
            <p:ph type="subTitle" idx="1"/>
          </p:nvPr>
        </p:nvSpPr>
        <p:spPr>
          <a:xfrm>
            <a:off x="1187355" y="5684226"/>
            <a:ext cx="9872980" cy="435860"/>
          </a:xfrm>
        </p:spPr>
        <p:txBody>
          <a:bodyPr>
            <a:normAutofit lnSpcReduction="10000"/>
          </a:bodyPr>
          <a:lstStyle/>
          <a:p>
            <a:r>
              <a:rPr lang="en-US" altLang="en-US" sz="2000" dirty="0">
                <a:cs typeface="Cairo" panose="00000500000000000000" pitchFamily="2" charset="-78"/>
              </a:rPr>
              <a:t>Database System Concepts and Architecture</a:t>
            </a:r>
            <a:endParaRPr lang="ar-JO" sz="2000" dirty="0"/>
          </a:p>
        </p:txBody>
      </p:sp>
      <p:pic>
        <p:nvPicPr>
          <p:cNvPr id="1026" name="Picture 2" descr="Philadelphia University in Jordan">
            <a:extLst>
              <a:ext uri="{FF2B5EF4-FFF2-40B4-BE49-F238E27FC236}">
                <a16:creationId xmlns:a16="http://schemas.microsoft.com/office/drawing/2014/main" xmlns="" id="{3DB2C1BE-09AF-4A56-9C00-B496D6FBC77B}"/>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373786" y="-568079"/>
            <a:ext cx="9824112" cy="296242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cxnSp>
        <p:nvCxnSpPr>
          <p:cNvPr id="1045" name="Straight Connector 1044">
            <a:extLst>
              <a:ext uri="{FF2B5EF4-FFF2-40B4-BE49-F238E27FC236}">
                <a16:creationId xmlns:a16="http://schemas.microsoft.com/office/drawing/2014/main" xmlns="" id="{F05BCF04-4702-43D0-BE8F-DBF6C2F65131}"/>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295400" y="5569068"/>
            <a:ext cx="960120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046" name="Rectangle 1045">
            <a:extLst>
              <a:ext uri="{FF2B5EF4-FFF2-40B4-BE49-F238E27FC236}">
                <a16:creationId xmlns:a16="http://schemas.microsoft.com/office/drawing/2014/main" xmlns="" id="{53B4A494-ED20-47DD-A927-05EA273B0F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400800"/>
            <a:ext cx="12192000"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ar-JO"/>
          </a:p>
        </p:txBody>
      </p:sp>
      <p:pic>
        <p:nvPicPr>
          <p:cNvPr id="4" name="Audio 3">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11366500" y="6032500"/>
            <a:ext cx="609600" cy="609600"/>
          </a:xfrm>
          <a:prstGeom prst="rect">
            <a:avLst/>
          </a:prstGeom>
        </p:spPr>
      </p:pic>
    </p:spTree>
    <p:extLst>
      <p:ext uri="{BB962C8B-B14F-4D97-AF65-F5344CB8AC3E}">
        <p14:creationId xmlns:p14="http://schemas.microsoft.com/office/powerpoint/2010/main" val="3912383274"/>
      </p:ext>
    </p:extLst>
  </p:cSld>
  <p:clrMapOvr>
    <a:masterClrMapping/>
  </p:clrMapOvr>
  <mc:AlternateContent xmlns:mc="http://schemas.openxmlformats.org/markup-compatibility/2006">
    <mc:Choice xmlns:p14="http://schemas.microsoft.com/office/powerpoint/2010/main" Requires="p14">
      <p:transition spd="slow" p14:dur="2000" advTm="6446"/>
    </mc:Choice>
    <mc:Fallback>
      <p:transition spd="slow" advTm="6446"/>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F9A85F-4C11-7C69-4592-B1008B855886}"/>
              </a:ext>
            </a:extLst>
          </p:cNvPr>
          <p:cNvSpPr>
            <a:spLocks noGrp="1"/>
          </p:cNvSpPr>
          <p:nvPr>
            <p:ph type="title"/>
          </p:nvPr>
        </p:nvSpPr>
        <p:spPr/>
        <p:txBody>
          <a:bodyPr/>
          <a:lstStyle/>
          <a:p>
            <a:r>
              <a:rPr kumimoji="0" lang="en-US" altLang="en-US" sz="3300" b="0" i="0" u="none" strike="noStrike" kern="1200" cap="none" spc="0" normalizeH="0" baseline="0" noProof="0" dirty="0">
                <a:ln>
                  <a:noFill/>
                </a:ln>
                <a:solidFill>
                  <a:prstClr val="black"/>
                </a:solidFill>
                <a:effectLst/>
                <a:uLnTx/>
                <a:uFillTx/>
                <a:latin typeface="Franklin Gothic Medium" panose="020B0603020102020204"/>
                <a:ea typeface="+mj-ea"/>
                <a:cs typeface="+mj-cs"/>
              </a:rPr>
              <a:t>DBMS Languages</a:t>
            </a:r>
            <a:endParaRPr lang="ar-JO" dirty="0"/>
          </a:p>
        </p:txBody>
      </p:sp>
      <p:sp>
        <p:nvSpPr>
          <p:cNvPr id="3" name="Content Placeholder 2">
            <a:extLst>
              <a:ext uri="{FF2B5EF4-FFF2-40B4-BE49-F238E27FC236}">
                <a16:creationId xmlns:a16="http://schemas.microsoft.com/office/drawing/2014/main" xmlns="" id="{3AE3AD16-BD2A-D9F0-3CEF-4F5A2D410923}"/>
              </a:ext>
            </a:extLst>
          </p:cNvPr>
          <p:cNvSpPr>
            <a:spLocks noGrp="1"/>
          </p:cNvSpPr>
          <p:nvPr>
            <p:ph idx="1"/>
          </p:nvPr>
        </p:nvSpPr>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 Definition Language (DDL) </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Used by the DBA and database designers to specify the conceptual schema of a database only</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 Manipulation Language (DML)</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Used to specify database retrievals and updates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 Control Language (DCL)</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Used by DBA to </a:t>
            </a:r>
            <a:r>
              <a:rPr kumimoji="0" lang="en-US"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Grant</a:t>
            </a:r>
            <a:r>
              <a:rPr kumimoji="0" 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and </a:t>
            </a:r>
            <a:r>
              <a:rPr kumimoji="0" lang="en-US"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Remove</a:t>
            </a:r>
            <a:r>
              <a:rPr kumimoji="0" 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privileges.</a:t>
            </a:r>
          </a:p>
          <a:p>
            <a:endParaRPr lang="ar-JO" dirty="0"/>
          </a:p>
        </p:txBody>
      </p:sp>
    </p:spTree>
    <p:extLst>
      <p:ext uri="{BB962C8B-B14F-4D97-AF65-F5344CB8AC3E}">
        <p14:creationId xmlns:p14="http://schemas.microsoft.com/office/powerpoint/2010/main" val="36315473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xmlns="" id="{43966718-6837-2BB5-3598-7BD58B087E35}"/>
              </a:ext>
            </a:extLst>
          </p:cNvPr>
          <p:cNvSpPr>
            <a:spLocks noGrp="1"/>
          </p:cNvSpPr>
          <p:nvPr>
            <p:ph type="title"/>
          </p:nvPr>
        </p:nvSpPr>
        <p:spPr/>
        <p:txBody>
          <a:bodyPr>
            <a:noAutofit/>
          </a:bodyPr>
          <a:lstStyle/>
          <a:p>
            <a:pPr algn="ctr"/>
            <a:r>
              <a:rPr lang="en-US" altLang="en-US" sz="4400" dirty="0"/>
              <a:t>Centralized and </a:t>
            </a:r>
            <a:br>
              <a:rPr lang="en-US" altLang="en-US" sz="4400" dirty="0"/>
            </a:br>
            <a:r>
              <a:rPr lang="en-US" altLang="en-US" sz="4400" dirty="0"/>
              <a:t>Client-Server DBMS Architectures </a:t>
            </a:r>
            <a:endParaRPr lang="ar-JO" sz="4400" dirty="0"/>
          </a:p>
        </p:txBody>
      </p:sp>
      <p:sp>
        <p:nvSpPr>
          <p:cNvPr id="3" name="Content Placeholder 2">
            <a:extLst>
              <a:ext uri="{FF2B5EF4-FFF2-40B4-BE49-F238E27FC236}">
                <a16:creationId xmlns:a16="http://schemas.microsoft.com/office/drawing/2014/main" xmlns="" id="{947CEEBB-CA39-005A-BEA4-0B568F790F91}"/>
              </a:ext>
            </a:extLst>
          </p:cNvPr>
          <p:cNvSpPr>
            <a:spLocks noGrp="1"/>
          </p:cNvSpPr>
          <p:nvPr>
            <p:ph sz="half" idx="1"/>
          </p:nvPr>
        </p:nvSpPr>
        <p:spPr/>
        <p:txBody>
          <a:bodyPr>
            <a:normAutofit/>
          </a:bodyPr>
          <a:lstStyle/>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rPr>
              <a:t>Centralized DBMS:</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rPr>
              <a:t>Combines everything into single system including- DBMS software, hardware, application programs, and user interface processing software.</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rPr>
              <a:t>User can still connect through a remote terminal – however, all processing is done at centralized site.</a:t>
            </a:r>
          </a:p>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pic>
        <p:nvPicPr>
          <p:cNvPr id="10" name="Picture 4" descr="fig02_04">
            <a:extLst>
              <a:ext uri="{FF2B5EF4-FFF2-40B4-BE49-F238E27FC236}">
                <a16:creationId xmlns:a16="http://schemas.microsoft.com/office/drawing/2014/main" xmlns="" id="{19A1A218-C5CF-8777-33DF-A57C7FDE2B30}"/>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516688" y="2392189"/>
            <a:ext cx="4638675" cy="3205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70256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6313783-57B4-096A-F07B-AADE88917749}"/>
              </a:ext>
            </a:extLst>
          </p:cNvPr>
          <p:cNvSpPr>
            <a:spLocks noGrp="1"/>
          </p:cNvSpPr>
          <p:nvPr>
            <p:ph type="title"/>
          </p:nvPr>
        </p:nvSpPr>
        <p:spPr/>
        <p:txBody>
          <a:bodyPr/>
          <a:lstStyle/>
          <a:p>
            <a:r>
              <a:rPr kumimoji="0" lang="en-US" altLang="en-US" sz="3200" b="0" i="0" u="none" strike="noStrike" kern="1200" cap="none" spc="0" normalizeH="0" baseline="0" noProof="0" dirty="0">
                <a:ln>
                  <a:noFill/>
                </a:ln>
                <a:solidFill>
                  <a:prstClr val="black"/>
                </a:solidFill>
                <a:effectLst/>
                <a:uLnTx/>
                <a:uFillTx/>
                <a:latin typeface="Franklin Gothic Medium" panose="020B0603020102020204"/>
                <a:ea typeface="+mj-ea"/>
                <a:cs typeface="+mj-cs"/>
              </a:rPr>
              <a:t>Basic 2-Tier Client-Server Architectures</a:t>
            </a:r>
            <a:endParaRPr lang="ar-JO" dirty="0"/>
          </a:p>
        </p:txBody>
      </p:sp>
      <p:sp>
        <p:nvSpPr>
          <p:cNvPr id="3" name="Content Placeholder 2">
            <a:extLst>
              <a:ext uri="{FF2B5EF4-FFF2-40B4-BE49-F238E27FC236}">
                <a16:creationId xmlns:a16="http://schemas.microsoft.com/office/drawing/2014/main" xmlns="" id="{6E2FD243-8F36-F88B-0E38-68125CC1266A}"/>
              </a:ext>
            </a:extLst>
          </p:cNvPr>
          <p:cNvSpPr>
            <a:spLocks noGrp="1"/>
          </p:cNvSpPr>
          <p:nvPr>
            <p:ph idx="1"/>
          </p:nvPr>
        </p:nvSpPr>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Specialized Servers with Specialized functions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Print server</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File server</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DBMS server</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Web server</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Email server</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Clients can access the specialized servers as needed</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pic>
        <p:nvPicPr>
          <p:cNvPr id="4" name="Picture 4" descr="fig02_05">
            <a:extLst>
              <a:ext uri="{FF2B5EF4-FFF2-40B4-BE49-F238E27FC236}">
                <a16:creationId xmlns:a16="http://schemas.microsoft.com/office/drawing/2014/main" xmlns="" id="{6E4A7434-22CF-2980-DF95-3E342CD8D1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320" y="4579299"/>
            <a:ext cx="10119360" cy="166063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57223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5AA45287-1308-23E1-89CD-B89EA435928A}"/>
              </a:ext>
            </a:extLst>
          </p:cNvPr>
          <p:cNvSpPr>
            <a:spLocks noGrp="1"/>
          </p:cNvSpPr>
          <p:nvPr>
            <p:ph type="title"/>
          </p:nvPr>
        </p:nvSpPr>
        <p:spPr/>
        <p:txBody>
          <a:bodyPr>
            <a:noAutofit/>
          </a:bodyPr>
          <a:lstStyle/>
          <a:p>
            <a:pPr algn="ctr"/>
            <a:r>
              <a:rPr lang="en-US" altLang="en-US" sz="4800" dirty="0"/>
              <a:t>Basic 2-Tier Client-Server Architectures</a:t>
            </a:r>
            <a:endParaRPr lang="ar-JO" sz="4800" dirty="0"/>
          </a:p>
        </p:txBody>
      </p:sp>
      <p:sp>
        <p:nvSpPr>
          <p:cNvPr id="5" name="Content Placeholder 4">
            <a:extLst>
              <a:ext uri="{FF2B5EF4-FFF2-40B4-BE49-F238E27FC236}">
                <a16:creationId xmlns:a16="http://schemas.microsoft.com/office/drawing/2014/main" xmlns="" id="{9A9BD520-899C-273B-9F13-4BFD42FDAE70}"/>
              </a:ext>
            </a:extLst>
          </p:cNvPr>
          <p:cNvSpPr>
            <a:spLocks noGrp="1"/>
          </p:cNvSpPr>
          <p:nvPr>
            <p:ph sz="half" idx="1"/>
          </p:nvPr>
        </p:nvSpPr>
        <p:spPr>
          <a:xfrm>
            <a:off x="1097280" y="2120900"/>
            <a:ext cx="4639736" cy="4289044"/>
          </a:xfrm>
        </p:spPr>
        <p:txBody>
          <a:bodyPr>
            <a:normAutofit lnSpcReduction="10000"/>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Provides database query and transaction services to the clients</a:t>
            </a:r>
          </a:p>
          <a:p>
            <a:pPr marL="464058" lvl="1" indent="-171450" defTabSz="685800">
              <a:lnSpc>
                <a:spcPct val="200000"/>
              </a:lnSpc>
              <a:spcBef>
                <a:spcPts val="750"/>
              </a:spcBef>
              <a:spcAft>
                <a:spcPts val="0"/>
              </a:spcAft>
              <a:buFont typeface="Arial" panose="020B0604020202020204" pitchFamily="34" charset="0"/>
              <a:buChar char="•"/>
              <a:defRPr/>
            </a:pPr>
            <a:r>
              <a:rPr kumimoji="0" lang="en-US" altLang="en-US" b="0" i="0" u="none" strike="noStrike" kern="1200" cap="none" spc="0" normalizeH="0" baseline="0" noProof="0" dirty="0">
                <a:ln>
                  <a:noFill/>
                </a:ln>
                <a:solidFill>
                  <a:prstClr val="black"/>
                </a:solidFill>
                <a:effectLst/>
                <a:uLnTx/>
                <a:uFillTx/>
                <a:latin typeface="Franklin Gothic Book" panose="020B0503020102020204"/>
                <a:ea typeface="+mn-ea"/>
                <a:cs typeface="+mn-cs"/>
              </a:rPr>
              <a:t>Relational DBMS servers are often called SQL servers, query servers, or transaction servers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Applications running on clients utilize an Application Program Interface (</a:t>
            </a:r>
            <a:r>
              <a:rPr kumimoji="0" lang="en-US" altLang="en-US" sz="1800" b="1" i="0" u="none" strike="noStrike" kern="1200" cap="none" spc="0" normalizeH="0" baseline="0" noProof="0" dirty="0">
                <a:ln>
                  <a:noFill/>
                </a:ln>
                <a:solidFill>
                  <a:prstClr val="black"/>
                </a:solidFill>
                <a:effectLst/>
                <a:uLnTx/>
                <a:uFillTx/>
                <a:latin typeface="Franklin Gothic Book" panose="020B0503020102020204"/>
                <a:ea typeface="+mn-ea"/>
                <a:cs typeface="+mn-cs"/>
              </a:rPr>
              <a:t>API</a:t>
            </a: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 to access server databases via standard interface such as: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ODBC: Open Database Connectivity standard</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JDBC: for Java programming access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Client and server must install appropriate client module and server module software for ODBC or JDBC.</a:t>
            </a:r>
            <a:endParaRPr kumimoji="0" 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sp>
        <p:nvSpPr>
          <p:cNvPr id="6" name="Content Placeholder 5">
            <a:extLst>
              <a:ext uri="{FF2B5EF4-FFF2-40B4-BE49-F238E27FC236}">
                <a16:creationId xmlns:a16="http://schemas.microsoft.com/office/drawing/2014/main" xmlns="" id="{7FDA18D7-1A6F-A86E-DFED-FBE67A142F2D}"/>
              </a:ext>
            </a:extLst>
          </p:cNvPr>
          <p:cNvSpPr>
            <a:spLocks noGrp="1"/>
          </p:cNvSpPr>
          <p:nvPr>
            <p:ph sz="half" idx="2"/>
          </p:nvPr>
        </p:nvSpPr>
        <p:spPr>
          <a:xfrm>
            <a:off x="6515944" y="2120900"/>
            <a:ext cx="4639736" cy="4133596"/>
          </a:xfrm>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1" i="0" u="sng" strike="noStrike" kern="1200" cap="none" spc="0" normalizeH="0" baseline="0" noProof="0" dirty="0">
                <a:ln>
                  <a:noFill/>
                </a:ln>
                <a:solidFill>
                  <a:prstClr val="black"/>
                </a:solidFill>
                <a:effectLst/>
                <a:uLnTx/>
                <a:uFillTx/>
                <a:latin typeface="Franklin Gothic Book" panose="020B0503020102020204"/>
                <a:ea typeface="+mn-ea"/>
                <a:cs typeface="+mn-cs"/>
              </a:rPr>
              <a:t>Clients</a:t>
            </a: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Provide appropriate interfaces through a client software module to access and utilize the various server resources. </a:t>
            </a:r>
          </a:p>
          <a:p>
            <a:pPr marL="457200" marR="0" lvl="1"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Clients may be diskless machines or PCs or Workstations with disks with only the client software installed.</a:t>
            </a:r>
          </a:p>
          <a:p>
            <a:pPr marL="457200" marR="0" lvl="1" indent="0" algn="l" defTabSz="914400" rtl="0" eaLnBrk="1" fontAlgn="auto" latinLnBrk="0" hangingPunct="1">
              <a:lnSpc>
                <a:spcPct val="25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Connected to the servers via some form of a network.</a:t>
            </a:r>
          </a:p>
          <a:p>
            <a:pPr marL="914400" marR="0" lvl="2"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(LAN: local area network, wireless network, etc.)</a:t>
            </a:r>
          </a:p>
        </p:txBody>
      </p:sp>
    </p:spTree>
    <p:extLst>
      <p:ext uri="{BB962C8B-B14F-4D97-AF65-F5344CB8AC3E}">
        <p14:creationId xmlns:p14="http://schemas.microsoft.com/office/powerpoint/2010/main" val="680175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F25BC4-7506-A7A7-78F1-D48ABB972EF5}"/>
              </a:ext>
            </a:extLst>
          </p:cNvPr>
          <p:cNvSpPr>
            <a:spLocks noGrp="1"/>
          </p:cNvSpPr>
          <p:nvPr>
            <p:ph type="title"/>
          </p:nvPr>
        </p:nvSpPr>
        <p:spPr/>
        <p:txBody>
          <a:bodyPr/>
          <a:lstStyle/>
          <a:p>
            <a:r>
              <a:rPr kumimoji="0" lang="en-US" altLang="en-US" sz="3000" b="0" i="0" u="none" strike="noStrike" kern="1200" cap="none" spc="0" normalizeH="0" baseline="0" noProof="0" dirty="0">
                <a:ln>
                  <a:noFill/>
                </a:ln>
                <a:solidFill>
                  <a:prstClr val="black"/>
                </a:solidFill>
                <a:effectLst/>
                <a:uLnTx/>
                <a:uFillTx/>
                <a:latin typeface="Franklin Gothic Medium" panose="020B0603020102020204"/>
                <a:ea typeface="+mj-ea"/>
                <a:cs typeface="+mj-cs"/>
              </a:rPr>
              <a:t>Three Tier Client-Server Architecture</a:t>
            </a:r>
            <a:endParaRPr lang="ar-JO" dirty="0"/>
          </a:p>
        </p:txBody>
      </p:sp>
      <p:sp>
        <p:nvSpPr>
          <p:cNvPr id="3" name="Content Placeholder 2">
            <a:extLst>
              <a:ext uri="{FF2B5EF4-FFF2-40B4-BE49-F238E27FC236}">
                <a16:creationId xmlns:a16="http://schemas.microsoft.com/office/drawing/2014/main" xmlns="" id="{1AA2408F-5D83-45F5-2AF1-2FE1F2501898}"/>
              </a:ext>
            </a:extLst>
          </p:cNvPr>
          <p:cNvSpPr>
            <a:spLocks noGrp="1"/>
          </p:cNvSpPr>
          <p:nvPr>
            <p:ph sz="half" idx="1"/>
          </p:nvPr>
        </p:nvSpPr>
        <p:spPr>
          <a:xfrm>
            <a:off x="1097280" y="2120900"/>
            <a:ext cx="4639736" cy="4261612"/>
          </a:xfrm>
        </p:spPr>
        <p:txBody>
          <a:bodyPr>
            <a:normAutofit/>
          </a:bodyPr>
          <a:lstStyle/>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Common for Web applications</a:t>
            </a:r>
          </a:p>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Intermediate Layer called Application Server or Web Server: </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Stores the web connectivity software and the business logic part of the application used to access the corresponding data from the database server</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Acts like a conduit for sending partially processed data between the database server and the client.</a:t>
            </a:r>
          </a:p>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Three-tier Architecture Can Enhance Security: </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Database server only accessible via middle tier</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Clients cannot directly access database server</a:t>
            </a:r>
            <a:r>
              <a:rPr lang="en-US" altLang="en-US" sz="1700" dirty="0">
                <a:solidFill>
                  <a:prstClr val="black"/>
                </a:solidFill>
                <a:latin typeface="Franklin Gothic Book" panose="020B0503020102020204"/>
              </a:rPr>
              <a:t>.</a:t>
            </a:r>
            <a:endPar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p:txBody>
      </p:sp>
      <p:pic>
        <p:nvPicPr>
          <p:cNvPr id="5" name="Content Placeholder 4">
            <a:extLst>
              <a:ext uri="{FF2B5EF4-FFF2-40B4-BE49-F238E27FC236}">
                <a16:creationId xmlns:a16="http://schemas.microsoft.com/office/drawing/2014/main" xmlns="" id="{1000D292-9259-1F22-89DE-84E65A400515}"/>
              </a:ext>
            </a:extLst>
          </p:cNvPr>
          <p:cNvPicPr>
            <a:picLocks noGrp="1" noChangeAspect="1"/>
          </p:cNvPicPr>
          <p:nvPr>
            <p:ph sz="half" idx="2"/>
          </p:nvPr>
        </p:nvPicPr>
        <p:blipFill>
          <a:blip r:embed="rId2"/>
          <a:stretch>
            <a:fillRect/>
          </a:stretch>
        </p:blipFill>
        <p:spPr>
          <a:xfrm>
            <a:off x="6607385" y="2120900"/>
            <a:ext cx="4487335" cy="4169267"/>
          </a:xfrm>
          <a:prstGeom prst="rect">
            <a:avLst/>
          </a:prstGeom>
        </p:spPr>
      </p:pic>
    </p:spTree>
    <p:extLst>
      <p:ext uri="{BB962C8B-B14F-4D97-AF65-F5344CB8AC3E}">
        <p14:creationId xmlns:p14="http://schemas.microsoft.com/office/powerpoint/2010/main" val="2944253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9F8387EB-9B26-AE12-F77F-49065309C224}"/>
              </a:ext>
            </a:extLst>
          </p:cNvPr>
          <p:cNvSpPr>
            <a:spLocks noGrp="1"/>
          </p:cNvSpPr>
          <p:nvPr>
            <p:ph type="title"/>
          </p:nvPr>
        </p:nvSpPr>
        <p:spPr/>
        <p:txBody>
          <a:bodyPr/>
          <a:lstStyle/>
          <a:p>
            <a:r>
              <a:rPr kumimoji="0" lang="en-US" altLang="en-US" sz="3300" b="0" i="0" u="none" strike="noStrike" kern="1200" cap="none" spc="0" normalizeH="0" baseline="0" noProof="0" dirty="0">
                <a:ln>
                  <a:noFill/>
                </a:ln>
                <a:solidFill>
                  <a:prstClr val="black"/>
                </a:solidFill>
                <a:effectLst/>
                <a:uLnTx/>
                <a:uFillTx/>
                <a:latin typeface="Franklin Gothic Medium" panose="020B0603020102020204"/>
                <a:ea typeface="+mj-ea"/>
                <a:cs typeface="+mj-cs"/>
              </a:rPr>
              <a:t>Classification of DBMSs</a:t>
            </a:r>
            <a:endParaRPr lang="ar-JO" dirty="0"/>
          </a:p>
        </p:txBody>
      </p:sp>
      <p:sp>
        <p:nvSpPr>
          <p:cNvPr id="6" name="Content Placeholder 5">
            <a:extLst>
              <a:ext uri="{FF2B5EF4-FFF2-40B4-BE49-F238E27FC236}">
                <a16:creationId xmlns:a16="http://schemas.microsoft.com/office/drawing/2014/main" xmlns="" id="{E0463C06-1729-E4F4-6724-C00812BE4B25}"/>
              </a:ext>
            </a:extLst>
          </p:cNvPr>
          <p:cNvSpPr>
            <a:spLocks noGrp="1"/>
          </p:cNvSpPr>
          <p:nvPr>
            <p:ph idx="1"/>
          </p:nvPr>
        </p:nvSpPr>
        <p:spPr/>
        <p:txBody>
          <a:bodyPr/>
          <a:lstStyle/>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Traditional Vs. Emerging:</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Traditional: Relational, Network, Hierarchical.</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Emerging: Object-oriented, Object-relational.</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Single-user Vs. Multi-User</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Single-user (typically used with personal computers)</a:t>
            </a:r>
            <a:b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b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vs. multi-user (most DBMSs).</a:t>
            </a:r>
          </a:p>
          <a:p>
            <a:pPr marL="342900" marR="0" lvl="0" indent="-3429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Centralized Vs. Distributes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Centralized (uses a single computer with one database) </a:t>
            </a:r>
            <a:b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br>
            <a:r>
              <a:rPr kumimoji="0" lang="en-US" altLang="en-US" sz="1800" b="0" i="0" u="none" strike="noStrike" kern="1200" cap="none" spc="0" normalizeH="0" baseline="0" noProof="0" dirty="0">
                <a:ln>
                  <a:noFill/>
                </a:ln>
                <a:solidFill>
                  <a:prstClr val="black"/>
                </a:solidFill>
                <a:effectLst/>
                <a:uLnTx/>
                <a:uFillTx/>
                <a:latin typeface="Franklin Gothic Book" panose="020B0503020102020204"/>
                <a:ea typeface="+mn-ea"/>
                <a:cs typeface="+mn-cs"/>
              </a:rPr>
              <a:t>vs. distributed (uses multiple computers, multiple databases) </a:t>
            </a:r>
          </a:p>
          <a:p>
            <a:endParaRPr lang="ar-JO" dirty="0"/>
          </a:p>
        </p:txBody>
      </p:sp>
    </p:spTree>
    <p:extLst>
      <p:ext uri="{BB962C8B-B14F-4D97-AF65-F5344CB8AC3E}">
        <p14:creationId xmlns:p14="http://schemas.microsoft.com/office/powerpoint/2010/main" val="2845884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7F2B333-8DB0-DB86-9870-438C62BAA2B9}"/>
              </a:ext>
            </a:extLst>
          </p:cNvPr>
          <p:cNvSpPr>
            <a:spLocks noGrp="1"/>
          </p:cNvSpPr>
          <p:nvPr>
            <p:ph type="ctrTitle"/>
          </p:nvPr>
        </p:nvSpPr>
        <p:spPr/>
        <p:txBody>
          <a:bodyPr/>
          <a:lstStyle/>
          <a:p>
            <a:pPr marL="0" marR="0" lvl="0" indent="0" defTabSz="914400" rtl="0" eaLnBrk="1" fontAlgn="auto" latinLnBrk="0" hangingPunct="1">
              <a:lnSpc>
                <a:spcPct val="100000"/>
              </a:lnSpc>
              <a:spcBef>
                <a:spcPts val="0"/>
              </a:spcBef>
              <a:spcAft>
                <a:spcPts val="0"/>
              </a:spcAft>
              <a:tabLst/>
              <a:defRPr/>
            </a:pPr>
            <a:r>
              <a:rPr kumimoji="0" lang="en-US" sz="36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END</a:t>
            </a:r>
            <a:endParaRPr lang="ar-JO" dirty="0"/>
          </a:p>
        </p:txBody>
      </p:sp>
      <p:sp>
        <p:nvSpPr>
          <p:cNvPr id="5" name="Subtitle 4">
            <a:extLst>
              <a:ext uri="{FF2B5EF4-FFF2-40B4-BE49-F238E27FC236}">
                <a16:creationId xmlns:a16="http://schemas.microsoft.com/office/drawing/2014/main" xmlns="" id="{6B357DF2-3FEA-C697-97D8-1704E04BBD1B}"/>
              </a:ext>
            </a:extLst>
          </p:cNvPr>
          <p:cNvSpPr>
            <a:spLocks noGrp="1"/>
          </p:cNvSpPr>
          <p:nvPr>
            <p:ph type="subTitle" idx="1"/>
          </p:nvPr>
        </p:nvSpPr>
        <p:spPr/>
        <p:txBody>
          <a:bodyPr/>
          <a:lstStyle/>
          <a:p>
            <a:endParaRPr lang="ar-JO"/>
          </a:p>
        </p:txBody>
      </p:sp>
    </p:spTree>
    <p:extLst>
      <p:ext uri="{BB962C8B-B14F-4D97-AF65-F5344CB8AC3E}">
        <p14:creationId xmlns:p14="http://schemas.microsoft.com/office/powerpoint/2010/main" val="1447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738FAAFC-7B17-FA8D-953F-5DFF8BC5190C}"/>
              </a:ext>
            </a:extLst>
          </p:cNvPr>
          <p:cNvSpPr>
            <a:spLocks noGrp="1"/>
          </p:cNvSpPr>
          <p:nvPr>
            <p:ph type="title"/>
          </p:nvPr>
        </p:nvSpPr>
        <p:spPr/>
        <p:txBody>
          <a:bodyPr/>
          <a:lstStyle/>
          <a:p>
            <a:r>
              <a:rPr lang="en-US" dirty="0"/>
              <a:t>Outline</a:t>
            </a:r>
            <a:endParaRPr lang="ar-JO" dirty="0"/>
          </a:p>
        </p:txBody>
      </p:sp>
      <p:sp>
        <p:nvSpPr>
          <p:cNvPr id="7" name="Content Placeholder 6">
            <a:extLst>
              <a:ext uri="{FF2B5EF4-FFF2-40B4-BE49-F238E27FC236}">
                <a16:creationId xmlns:a16="http://schemas.microsoft.com/office/drawing/2014/main" xmlns="" id="{665ABD1A-724A-C2E2-2375-A38F31DD7C8D}"/>
              </a:ext>
            </a:extLst>
          </p:cNvPr>
          <p:cNvSpPr>
            <a:spLocks noGrp="1"/>
          </p:cNvSpPr>
          <p:nvPr>
            <p:ph idx="1"/>
          </p:nvPr>
        </p:nvSpPr>
        <p:spPr/>
        <p:txBody>
          <a:bodyPr>
            <a:normAutofit lnSpcReduction="10000"/>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 Models and Their Categories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History of Data Models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Schemas, Instances, and States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Three-Schema Architecture</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 Independence</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DBMS Languages and Interfaces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Database System Utilities and Tools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Centralized and Client-Server Architectures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Franklin Gothic Book" panose="020B0503020102020204"/>
                <a:ea typeface="+mn-ea"/>
                <a:cs typeface="+mn-cs"/>
              </a:rPr>
              <a:t>Classification of DBMSs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22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pic>
        <p:nvPicPr>
          <p:cNvPr id="2" name="Audio 1">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366500" y="6032500"/>
            <a:ext cx="609600" cy="609600"/>
          </a:xfrm>
          <a:prstGeom prst="rect">
            <a:avLst/>
          </a:prstGeom>
        </p:spPr>
      </p:pic>
    </p:spTree>
    <p:extLst>
      <p:ext uri="{BB962C8B-B14F-4D97-AF65-F5344CB8AC3E}">
        <p14:creationId xmlns:p14="http://schemas.microsoft.com/office/powerpoint/2010/main" val="1069421441"/>
      </p:ext>
    </p:extLst>
  </p:cSld>
  <p:clrMapOvr>
    <a:masterClrMapping/>
  </p:clrMapOvr>
  <mc:AlternateContent xmlns:mc="http://schemas.openxmlformats.org/markup-compatibility/2006">
    <mc:Choice xmlns:p14="http://schemas.microsoft.com/office/powerpoint/2010/main" Requires="p14">
      <p:transition spd="slow" p14:dur="2000" advTm="6638"/>
    </mc:Choice>
    <mc:Fallback>
      <p:transition spd="slow" advTm="6638"/>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19BB4B-7BFE-070F-123B-BEB5CC840D10}"/>
              </a:ext>
            </a:extLst>
          </p:cNvPr>
          <p:cNvSpPr>
            <a:spLocks noGrp="1"/>
          </p:cNvSpPr>
          <p:nvPr>
            <p:ph type="title"/>
          </p:nvPr>
        </p:nvSpPr>
        <p:spPr/>
        <p:txBody>
          <a:bodyPr/>
          <a:lstStyle/>
          <a:p>
            <a:r>
              <a:rPr lang="en-US" dirty="0"/>
              <a:t>Data Model</a:t>
            </a:r>
            <a:endParaRPr lang="ar-JO" dirty="0"/>
          </a:p>
        </p:txBody>
      </p:sp>
      <p:sp>
        <p:nvSpPr>
          <p:cNvPr id="3" name="Content Placeholder 2">
            <a:extLst>
              <a:ext uri="{FF2B5EF4-FFF2-40B4-BE49-F238E27FC236}">
                <a16:creationId xmlns:a16="http://schemas.microsoft.com/office/drawing/2014/main" xmlns="" id="{F2A6F294-C895-7082-0273-242B0C2C6343}"/>
              </a:ext>
            </a:extLst>
          </p:cNvPr>
          <p:cNvSpPr>
            <a:spLocks noGrp="1"/>
          </p:cNvSpPr>
          <p:nvPr>
            <p:ph idx="1"/>
          </p:nvPr>
        </p:nvSpPr>
        <p:spPr/>
        <p:txBody>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50" b="1" i="0" u="none" strike="noStrike" kern="1200" cap="none" spc="0" normalizeH="0" baseline="0" noProof="0" dirty="0">
                <a:ln>
                  <a:noFill/>
                </a:ln>
                <a:solidFill>
                  <a:prstClr val="black"/>
                </a:solidFill>
                <a:effectLst/>
                <a:uLnTx/>
                <a:uFillTx/>
                <a:latin typeface="Franklin Gothic Book" panose="020B0503020102020204"/>
                <a:ea typeface="+mn-ea"/>
                <a:cs typeface="+mn-cs"/>
              </a:rPr>
              <a:t>Data Model:</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A collection of concepts that can be used to describe the structure of database. It provides the necessary means to achieve the data abstraction.</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50" b="1" i="0" u="none" strike="noStrike" kern="1200" cap="none" spc="0" normalizeH="0" baseline="0" noProof="0" dirty="0">
                <a:ln>
                  <a:noFill/>
                </a:ln>
                <a:solidFill>
                  <a:prstClr val="black"/>
                </a:solidFill>
                <a:effectLst/>
                <a:uLnTx/>
                <a:uFillTx/>
                <a:latin typeface="Franklin Gothic Book" panose="020B0503020102020204"/>
                <a:ea typeface="+mn-ea"/>
                <a:cs typeface="+mn-cs"/>
              </a:rPr>
              <a:t>Data Model Structure and Constraints: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Constructs are used to define the database structure</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Constructs typically include </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elements </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(and their </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data types</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as well as groups of elements (e.g. </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entity, record, table</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and </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relationships</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among such groups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Constraints specify some restrictions on valid data; these constraints must be enforced at all times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50" b="1" i="0" u="none" strike="noStrike" kern="1200" cap="none" spc="0" normalizeH="0" baseline="0" noProof="0" dirty="0">
                <a:ln>
                  <a:noFill/>
                </a:ln>
                <a:solidFill>
                  <a:prstClr val="black"/>
                </a:solidFill>
                <a:effectLst/>
                <a:uLnTx/>
                <a:uFillTx/>
                <a:latin typeface="Franklin Gothic Book" panose="020B0503020102020204"/>
                <a:ea typeface="+mn-ea"/>
                <a:cs typeface="+mn-cs"/>
              </a:rPr>
              <a:t>Data Model Operations: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These operations are used for specifying database </a:t>
            </a:r>
            <a:r>
              <a:rPr kumimoji="0" lang="en-US" altLang="en-US" sz="1750" b="0" i="1" u="none" strike="noStrike" kern="1200" cap="none" spc="0" normalizeH="0" baseline="0" noProof="0" dirty="0">
                <a:ln>
                  <a:noFill/>
                </a:ln>
                <a:solidFill>
                  <a:prstClr val="black"/>
                </a:solidFill>
                <a:effectLst/>
                <a:uLnTx/>
                <a:uFillTx/>
                <a:latin typeface="Franklin Gothic Book" panose="020B0503020102020204"/>
                <a:ea typeface="+mn-ea"/>
                <a:cs typeface="+mn-cs"/>
              </a:rPr>
              <a:t>retrievals</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and </a:t>
            </a:r>
            <a:r>
              <a:rPr kumimoji="0" lang="en-US" altLang="en-US" sz="1750" b="0" i="1" u="none" strike="noStrike" kern="1200" cap="none" spc="0" normalizeH="0" baseline="0" noProof="0" dirty="0">
                <a:ln>
                  <a:noFill/>
                </a:ln>
                <a:solidFill>
                  <a:prstClr val="black"/>
                </a:solidFill>
                <a:effectLst/>
                <a:uLnTx/>
                <a:uFillTx/>
                <a:latin typeface="Franklin Gothic Book" panose="020B0503020102020204"/>
                <a:ea typeface="+mn-ea"/>
                <a:cs typeface="+mn-cs"/>
              </a:rPr>
              <a:t>updates</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by referring to the constructs of the data model.</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Operations on the data model may include </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basic model operations </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(e.g. generic insert, delete, update) and</a:t>
            </a:r>
            <a:r>
              <a:rPr kumimoji="0" lang="en-US" altLang="en-US" sz="1750" b="1" i="1" u="none" strike="noStrike" kern="1200" cap="none" spc="0" normalizeH="0" baseline="0" noProof="0" dirty="0">
                <a:ln>
                  <a:noFill/>
                </a:ln>
                <a:solidFill>
                  <a:prstClr val="black"/>
                </a:solidFill>
                <a:effectLst/>
                <a:uLnTx/>
                <a:uFillTx/>
                <a:latin typeface="Franklin Gothic Book" panose="020B0503020102020204"/>
                <a:ea typeface="+mn-ea"/>
                <a:cs typeface="+mn-cs"/>
              </a:rPr>
              <a:t> user-defined operations </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(e.g. </a:t>
            </a:r>
            <a:r>
              <a:rPr kumimoji="0" lang="en-US" altLang="en-US" sz="1750" b="0" i="0" u="none" strike="noStrike" kern="1200" cap="none" spc="0" normalizeH="0" baseline="0" noProof="0" dirty="0" err="1">
                <a:ln>
                  <a:noFill/>
                </a:ln>
                <a:solidFill>
                  <a:prstClr val="black"/>
                </a:solidFill>
                <a:effectLst/>
                <a:uLnTx/>
                <a:uFillTx/>
                <a:latin typeface="Franklin Gothic Book" panose="020B0503020102020204"/>
                <a:ea typeface="+mn-ea"/>
                <a:cs typeface="+mn-cs"/>
              </a:rPr>
              <a:t>compute_student_gpa</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US" altLang="en-US" sz="1750" b="0" i="0" u="none" strike="noStrike" kern="1200" cap="none" spc="0" normalizeH="0" baseline="0" noProof="0" dirty="0" err="1">
                <a:ln>
                  <a:noFill/>
                </a:ln>
                <a:solidFill>
                  <a:prstClr val="black"/>
                </a:solidFill>
                <a:effectLst/>
                <a:uLnTx/>
                <a:uFillTx/>
                <a:latin typeface="Franklin Gothic Book" panose="020B0503020102020204"/>
                <a:ea typeface="+mn-ea"/>
                <a:cs typeface="+mn-cs"/>
              </a:rPr>
              <a:t>update_inventory</a:t>
            </a:r>
            <a:r>
              <a:rPr kumimoji="0" lang="en-US" altLang="en-US" sz="1750" b="0" i="0" u="none" strike="noStrike" kern="1200" cap="none" spc="0" normalizeH="0" baseline="0" noProof="0" dirty="0">
                <a:ln>
                  <a:noFill/>
                </a:ln>
                <a:solidFill>
                  <a:prstClr val="black"/>
                </a:solidFill>
                <a:effectLst/>
                <a:uLnTx/>
                <a:uFillTx/>
                <a:latin typeface="Franklin Gothic Book" panose="020B0503020102020204"/>
                <a:ea typeface="+mn-ea"/>
                <a:cs typeface="+mn-cs"/>
              </a:rPr>
              <a:t>).</a:t>
            </a:r>
          </a:p>
          <a:p>
            <a:endParaRPr lang="ar-JO" dirty="0"/>
          </a:p>
        </p:txBody>
      </p:sp>
    </p:spTree>
    <p:extLst>
      <p:ext uri="{BB962C8B-B14F-4D97-AF65-F5344CB8AC3E}">
        <p14:creationId xmlns:p14="http://schemas.microsoft.com/office/powerpoint/2010/main" val="22019009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EB3712-FD0D-7D01-AE93-88C4AA0B0003}"/>
              </a:ext>
            </a:extLst>
          </p:cNvPr>
          <p:cNvSpPr>
            <a:spLocks noGrp="1"/>
          </p:cNvSpPr>
          <p:nvPr>
            <p:ph type="title"/>
          </p:nvPr>
        </p:nvSpPr>
        <p:spPr/>
        <p:txBody>
          <a:bodyPr/>
          <a:lstStyle/>
          <a:p>
            <a:r>
              <a:rPr kumimoji="0" lang="en-US" altLang="en-US" sz="3300" b="0" i="0" u="none" strike="noStrike" kern="1200" cap="none" spc="0" normalizeH="0" baseline="0" noProof="0" dirty="0">
                <a:ln>
                  <a:noFill/>
                </a:ln>
                <a:solidFill>
                  <a:prstClr val="black"/>
                </a:solidFill>
                <a:effectLst/>
                <a:uLnTx/>
                <a:uFillTx/>
                <a:latin typeface="Franklin Gothic Medium" panose="020B0603020102020204"/>
                <a:ea typeface="+mj-ea"/>
                <a:cs typeface="+mj-cs"/>
              </a:rPr>
              <a:t>Categories of Data Models</a:t>
            </a:r>
            <a:endParaRPr lang="ar-JO" dirty="0"/>
          </a:p>
        </p:txBody>
      </p:sp>
      <p:sp>
        <p:nvSpPr>
          <p:cNvPr id="3" name="Content Placeholder 2">
            <a:extLst>
              <a:ext uri="{FF2B5EF4-FFF2-40B4-BE49-F238E27FC236}">
                <a16:creationId xmlns:a16="http://schemas.microsoft.com/office/drawing/2014/main" xmlns="" id="{BA22F77D-A279-BACE-B4F3-50C3FE3CF011}"/>
              </a:ext>
            </a:extLst>
          </p:cNvPr>
          <p:cNvSpPr>
            <a:spLocks noGrp="1"/>
          </p:cNvSpPr>
          <p:nvPr>
            <p:ph idx="1"/>
          </p:nvPr>
        </p:nvSpPr>
        <p:spPr/>
        <p:txBody>
          <a:bodyPr>
            <a:normAutofit lnSpcReduction="10000"/>
          </a:bodyPr>
          <a:lstStyle/>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1900" b="1" i="0" u="none" strike="noStrike" kern="1200" cap="none" spc="0" normalizeH="0" baseline="0" noProof="0" dirty="0">
                <a:ln>
                  <a:noFill/>
                </a:ln>
                <a:solidFill>
                  <a:prstClr val="black"/>
                </a:solidFill>
                <a:effectLst/>
                <a:uLnTx/>
                <a:uFillTx/>
                <a:latin typeface="Franklin Gothic Book" panose="020B0503020102020204"/>
                <a:ea typeface="+mn-ea"/>
                <a:cs typeface="+mn-cs"/>
              </a:rPr>
              <a:t>Conceptual (high-level, semantic) data models: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Provide concepts that are close to the way many users perceive data. </a:t>
            </a:r>
          </a:p>
          <a:p>
            <a:pPr marL="857250" marR="0" lvl="2"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(Also called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entity-based</a:t>
            </a:r>
            <a:r>
              <a:rPr kumimoji="0" lang="en-US" altLang="en-US" sz="1700" b="0" i="1" u="none"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or</a:t>
            </a:r>
            <a:r>
              <a:rPr kumimoji="0" lang="en-US" altLang="en-US" sz="1700" b="0" i="1" u="none"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object-based</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data models.)</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1900" b="1" i="0" u="none" strike="noStrike" kern="1200" cap="none" spc="0" normalizeH="0" baseline="0" noProof="0" dirty="0">
                <a:ln>
                  <a:noFill/>
                </a:ln>
                <a:solidFill>
                  <a:prstClr val="black"/>
                </a:solidFill>
                <a:effectLst/>
                <a:uLnTx/>
                <a:uFillTx/>
                <a:latin typeface="Franklin Gothic Book" panose="020B0503020102020204"/>
                <a:ea typeface="+mn-ea"/>
                <a:cs typeface="+mn-cs"/>
              </a:rPr>
              <a:t>Physical (low-level, internal) data models: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Provide concepts that describe details of how data is stored in the computer storage.</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This level is meant for computer specialist not end users.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Describe how data is stored as files in the computer by representing info such as record format, record ordering and access path( like indexes).</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1900" b="1" i="0" u="none" strike="noStrike" kern="1200" cap="none" spc="0" normalizeH="0" baseline="0" noProof="0" dirty="0">
                <a:ln>
                  <a:noFill/>
                </a:ln>
                <a:solidFill>
                  <a:prstClr val="black"/>
                </a:solidFill>
                <a:effectLst/>
                <a:uLnTx/>
                <a:uFillTx/>
                <a:latin typeface="Franklin Gothic Book" panose="020B0503020102020204"/>
                <a:ea typeface="+mn-ea"/>
                <a:cs typeface="+mn-cs"/>
              </a:rPr>
              <a:t>Implementation (representational) data models:</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Provide concepts that fall between the above two. To make it easily to understood by end users. But not too far removed from the way data is organized in user storage.</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 used by many commercial DBMS implementations (e.g. relational data models used in many commercial systems).</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spTree>
    <p:extLst>
      <p:ext uri="{BB962C8B-B14F-4D97-AF65-F5344CB8AC3E}">
        <p14:creationId xmlns:p14="http://schemas.microsoft.com/office/powerpoint/2010/main" val="37282608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E0DB10-39EE-1611-0262-B4DBA19DA6BE}"/>
              </a:ext>
            </a:extLst>
          </p:cNvPr>
          <p:cNvSpPr>
            <a:spLocks noGrp="1"/>
          </p:cNvSpPr>
          <p:nvPr>
            <p:ph type="title"/>
          </p:nvPr>
        </p:nvSpPr>
        <p:spPr/>
        <p:txBody>
          <a:bodyPr/>
          <a:lstStyle/>
          <a:p>
            <a:r>
              <a:rPr kumimoji="0" lang="en-US" sz="3000" b="0" i="0" u="none" strike="noStrike" kern="1200" cap="none" spc="0" normalizeH="0" baseline="0" noProof="0" dirty="0">
                <a:ln>
                  <a:noFill/>
                </a:ln>
                <a:solidFill>
                  <a:prstClr val="black"/>
                </a:solidFill>
                <a:effectLst/>
                <a:uLnTx/>
                <a:uFillTx/>
                <a:latin typeface="Franklin Gothic Medium" panose="020B0603020102020204"/>
                <a:ea typeface="+mj-ea"/>
                <a:cs typeface="+mj-cs"/>
              </a:rPr>
              <a:t>DB Schema Vs. DB State</a:t>
            </a:r>
            <a:endParaRPr lang="ar-JO" dirty="0"/>
          </a:p>
        </p:txBody>
      </p:sp>
      <p:sp>
        <p:nvSpPr>
          <p:cNvPr id="3" name="Content Placeholder 2">
            <a:extLst>
              <a:ext uri="{FF2B5EF4-FFF2-40B4-BE49-F238E27FC236}">
                <a16:creationId xmlns:a16="http://schemas.microsoft.com/office/drawing/2014/main" xmlns="" id="{563F7444-2517-2F8D-2D11-4D490330F0C0}"/>
              </a:ext>
            </a:extLst>
          </p:cNvPr>
          <p:cNvSpPr>
            <a:spLocks noGrp="1"/>
          </p:cNvSpPr>
          <p:nvPr>
            <p:ph idx="1"/>
          </p:nvPr>
        </p:nvSpPr>
        <p:spPr/>
        <p:txBody>
          <a:bodyPr>
            <a:normAutofit lnSpcReduction="10000"/>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Database Schema:</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description</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of a database. Which is specified during DB design and is not expected to change frequently (descriptions of the database structure, data types, and the constraints on the database).</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Schema Diagram: </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An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illustrative</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display of (most aspects of) a database schema.</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Schema Construct: </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component</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of the schema or an object within the schema, e.g., STUDENT, COURSE.</a:t>
            </a:r>
          </a:p>
          <a:p>
            <a:pPr marL="171450" marR="0" lvl="1"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Database State (database instance, occurrence or snapshot).</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actual data stored in a database at a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particular moment in time</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This includes the collection of all the data in the database.</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sng" strike="noStrike" kern="1200" cap="none" spc="0" normalizeH="0" baseline="0" noProof="0" dirty="0">
                <a:ln>
                  <a:noFill/>
                </a:ln>
                <a:solidFill>
                  <a:prstClr val="black"/>
                </a:solidFill>
                <a:effectLst/>
                <a:uLnTx/>
                <a:uFillTx/>
                <a:latin typeface="Franklin Gothic Book" panose="020B0503020102020204"/>
                <a:ea typeface="+mn-ea"/>
                <a:cs typeface="+mn-cs"/>
              </a:rPr>
              <a:t>Distinction</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database schema</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changes very infrequently. </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a:t>
            </a:r>
            <a:r>
              <a:rPr kumimoji="0" lang="en-US" altLang="en-US" sz="1700" b="1" i="1" u="none" strike="noStrike" kern="1200" cap="none" spc="0" normalizeH="0" baseline="0" noProof="0" dirty="0">
                <a:ln>
                  <a:noFill/>
                </a:ln>
                <a:solidFill>
                  <a:prstClr val="black"/>
                </a:solidFill>
                <a:effectLst/>
                <a:uLnTx/>
                <a:uFillTx/>
                <a:latin typeface="Franklin Gothic Book" panose="020B0503020102020204"/>
                <a:ea typeface="+mn-ea"/>
                <a:cs typeface="+mn-cs"/>
              </a:rPr>
              <a:t>database state</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changes every time the database is updated. </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Schema</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is also called </a:t>
            </a: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intension</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a: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State</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 is also called </a:t>
            </a:r>
            <a:r>
              <a:rPr kumimoji="0" lang="en-US" altLang="en-US" sz="1700" b="1" i="0" u="none" strike="noStrike" kern="1200" cap="none" spc="0" normalizeH="0" baseline="0" noProof="0" dirty="0">
                <a:ln>
                  <a:noFill/>
                </a:ln>
                <a:solidFill>
                  <a:prstClr val="black"/>
                </a:solidFill>
                <a:effectLst/>
                <a:uLnTx/>
                <a:uFillTx/>
                <a:latin typeface="Franklin Gothic Book" panose="020B0503020102020204"/>
                <a:ea typeface="+mn-ea"/>
                <a:cs typeface="+mn-cs"/>
              </a:rPr>
              <a:t>extension</a:t>
            </a: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endPar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endParaRPr kumimoji="0" 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spTree>
    <p:extLst>
      <p:ext uri="{BB962C8B-B14F-4D97-AF65-F5344CB8AC3E}">
        <p14:creationId xmlns:p14="http://schemas.microsoft.com/office/powerpoint/2010/main" val="474896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21272F68-7874-1E55-0A94-06D350FAE946}"/>
              </a:ext>
            </a:extLst>
          </p:cNvPr>
          <p:cNvSpPr>
            <a:spLocks noGrp="1"/>
          </p:cNvSpPr>
          <p:nvPr>
            <p:ph type="title"/>
          </p:nvPr>
        </p:nvSpPr>
        <p:spPr/>
        <p:txBody>
          <a:bodyPr/>
          <a:lstStyle/>
          <a:p>
            <a:r>
              <a:rPr kumimoji="0" lang="en-US" altLang="en-US" sz="3300" b="0" i="0" u="none" strike="noStrike" kern="1200" cap="none" spc="0" normalizeH="0" baseline="0" noProof="0" dirty="0">
                <a:ln>
                  <a:noFill/>
                </a:ln>
                <a:solidFill>
                  <a:prstClr val="black"/>
                </a:solidFill>
                <a:effectLst/>
                <a:uLnTx/>
                <a:uFillTx/>
                <a:latin typeface="Franklin Gothic Medium" panose="020B0603020102020204"/>
                <a:ea typeface="+mj-ea"/>
                <a:cs typeface="+mj-cs"/>
              </a:rPr>
              <a:t>Example of a Database Schema</a:t>
            </a:r>
            <a:endParaRPr lang="ar-JO" dirty="0"/>
          </a:p>
        </p:txBody>
      </p:sp>
      <p:sp>
        <p:nvSpPr>
          <p:cNvPr id="5" name="Text Placeholder 4">
            <a:extLst>
              <a:ext uri="{FF2B5EF4-FFF2-40B4-BE49-F238E27FC236}">
                <a16:creationId xmlns:a16="http://schemas.microsoft.com/office/drawing/2014/main" xmlns="" id="{9D703E80-C9AA-CBD6-B093-86C1A6FFCAB8}"/>
              </a:ext>
            </a:extLst>
          </p:cNvPr>
          <p:cNvSpPr>
            <a:spLocks noGrp="1"/>
          </p:cNvSpPr>
          <p:nvPr>
            <p:ph type="body" idx="1"/>
          </p:nvPr>
        </p:nvSpPr>
        <p:spPr>
          <a:xfrm>
            <a:off x="1097280" y="2057400"/>
            <a:ext cx="4639736" cy="428348"/>
          </a:xfrm>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sng" strike="noStrike" kern="1200" cap="none" spc="0" normalizeH="0" baseline="0" noProof="0" dirty="0">
                <a:ln>
                  <a:noFill/>
                </a:ln>
                <a:solidFill>
                  <a:prstClr val="black"/>
                </a:solidFill>
                <a:effectLst/>
                <a:uLnTx/>
                <a:uFillTx/>
                <a:latin typeface="Franklin Gothic Book" panose="020B0503020102020204"/>
                <a:ea typeface="+mn-ea"/>
                <a:cs typeface="+mn-cs"/>
              </a:rPr>
              <a:t>Database State</a:t>
            </a:r>
          </a:p>
        </p:txBody>
      </p:sp>
      <p:pic>
        <p:nvPicPr>
          <p:cNvPr id="10" name="Content Placeholder 9">
            <a:extLst>
              <a:ext uri="{FF2B5EF4-FFF2-40B4-BE49-F238E27FC236}">
                <a16:creationId xmlns:a16="http://schemas.microsoft.com/office/drawing/2014/main" xmlns="" id="{FB88F88C-EDF6-FFA3-755B-98B959AAB666}"/>
              </a:ext>
            </a:extLst>
          </p:cNvPr>
          <p:cNvPicPr>
            <a:picLocks noGrp="1" noChangeAspect="1"/>
          </p:cNvPicPr>
          <p:nvPr>
            <p:ph sz="half" idx="2"/>
          </p:nvPr>
        </p:nvPicPr>
        <p:blipFill>
          <a:blip r:embed="rId2"/>
          <a:stretch>
            <a:fillRect/>
          </a:stretch>
        </p:blipFill>
        <p:spPr>
          <a:xfrm>
            <a:off x="502016" y="2485748"/>
            <a:ext cx="4167638" cy="3805038"/>
          </a:xfrm>
          <a:prstGeom prst="rect">
            <a:avLst/>
          </a:prstGeom>
          <a:ln>
            <a:noFill/>
          </a:ln>
          <a:effectLst>
            <a:outerShdw blurRad="292100" dist="139700" dir="2700000" algn="tl" rotWithShape="0">
              <a:srgbClr val="333333">
                <a:alpha val="65000"/>
              </a:srgbClr>
            </a:outerShdw>
          </a:effectLst>
        </p:spPr>
      </p:pic>
      <p:sp>
        <p:nvSpPr>
          <p:cNvPr id="7" name="Text Placeholder 6">
            <a:extLst>
              <a:ext uri="{FF2B5EF4-FFF2-40B4-BE49-F238E27FC236}">
                <a16:creationId xmlns:a16="http://schemas.microsoft.com/office/drawing/2014/main" xmlns="" id="{9FCEC46F-634B-4830-22E8-1E644D897B5E}"/>
              </a:ext>
            </a:extLst>
          </p:cNvPr>
          <p:cNvSpPr>
            <a:spLocks noGrp="1"/>
          </p:cNvSpPr>
          <p:nvPr>
            <p:ph type="body" sz="quarter" idx="3"/>
          </p:nvPr>
        </p:nvSpPr>
        <p:spPr>
          <a:xfrm>
            <a:off x="6515944" y="2057400"/>
            <a:ext cx="4639736" cy="428348"/>
          </a:xfrm>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1" i="0" u="sng" strike="noStrike" kern="1200" cap="none" spc="0" normalizeH="0" baseline="0" noProof="0" dirty="0">
                <a:ln>
                  <a:noFill/>
                </a:ln>
                <a:solidFill>
                  <a:prstClr val="black"/>
                </a:solidFill>
                <a:effectLst/>
                <a:uLnTx/>
                <a:uFillTx/>
                <a:latin typeface="Franklin Gothic Book" panose="020B0503020102020204"/>
                <a:ea typeface="+mn-ea"/>
                <a:cs typeface="+mn-cs"/>
              </a:rPr>
              <a:t>Database Schema</a:t>
            </a:r>
          </a:p>
        </p:txBody>
      </p:sp>
      <p:pic>
        <p:nvPicPr>
          <p:cNvPr id="11" name="Content Placeholder 10" descr="fig02_01">
            <a:extLst>
              <a:ext uri="{FF2B5EF4-FFF2-40B4-BE49-F238E27FC236}">
                <a16:creationId xmlns:a16="http://schemas.microsoft.com/office/drawing/2014/main" xmlns="" id="{12D13851-AB2E-243C-F95F-032809C72EEE}"/>
              </a:ext>
            </a:extLst>
          </p:cNvPr>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rcRect/>
          <a:stretch>
            <a:fillRect/>
          </a:stretch>
        </p:blipFill>
        <p:spPr bwMode="auto">
          <a:xfrm>
            <a:off x="5900691" y="2485748"/>
            <a:ext cx="5677217" cy="375525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820415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629A89-0A60-2323-A654-F041BA3F5EF8}"/>
              </a:ext>
            </a:extLst>
          </p:cNvPr>
          <p:cNvSpPr>
            <a:spLocks noGrp="1"/>
          </p:cNvSpPr>
          <p:nvPr>
            <p:ph type="title"/>
          </p:nvPr>
        </p:nvSpPr>
        <p:spPr/>
        <p:txBody>
          <a:bodyPr/>
          <a:lstStyle/>
          <a:p>
            <a:r>
              <a:rPr kumimoji="0" lang="en-US" altLang="en-US" sz="3000" b="0" i="0" u="none" strike="noStrike" kern="1200" cap="none" spc="0" normalizeH="0" baseline="0" noProof="0" dirty="0">
                <a:ln>
                  <a:noFill/>
                </a:ln>
                <a:solidFill>
                  <a:prstClr val="black"/>
                </a:solidFill>
                <a:effectLst/>
                <a:uLnTx/>
                <a:uFillTx/>
                <a:latin typeface="Franklin Gothic Medium" panose="020B0603020102020204"/>
                <a:ea typeface="+mj-ea"/>
                <a:cs typeface="+mj-cs"/>
              </a:rPr>
              <a:t>Three-Schema Architecture</a:t>
            </a:r>
            <a:endParaRPr lang="ar-JO" dirty="0"/>
          </a:p>
        </p:txBody>
      </p:sp>
      <p:sp>
        <p:nvSpPr>
          <p:cNvPr id="3" name="Content Placeholder 2">
            <a:extLst>
              <a:ext uri="{FF2B5EF4-FFF2-40B4-BE49-F238E27FC236}">
                <a16:creationId xmlns:a16="http://schemas.microsoft.com/office/drawing/2014/main" xmlns="" id="{9D152F99-63C5-1E2E-C33E-7DE023B12152}"/>
              </a:ext>
            </a:extLst>
          </p:cNvPr>
          <p:cNvSpPr>
            <a:spLocks noGrp="1"/>
          </p:cNvSpPr>
          <p:nvPr>
            <p:ph idx="1"/>
          </p:nvPr>
        </p:nvSpPr>
        <p:spPr>
          <a:xfrm>
            <a:off x="1097280" y="2108201"/>
            <a:ext cx="10058400" cy="4283721"/>
          </a:xfrm>
        </p:spPr>
        <p:txBody>
          <a:bodyPr>
            <a:normAutofit/>
          </a:bodyPr>
          <a:lstStyle/>
          <a:p>
            <a:pPr marL="171450" marR="0" lvl="0" indent="-171450" algn="l"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goal of three-schema architecture, is to:</a:t>
            </a:r>
          </a:p>
          <a:p>
            <a:pPr marL="685800" marR="0" lvl="1" indent="-342900" algn="l" defTabSz="685800" rtl="0" eaLnBrk="1" fontAlgn="auto" latinLnBrk="0" hangingPunct="1">
              <a:lnSpc>
                <a:spcPct val="90000"/>
              </a:lnSpc>
              <a:spcBef>
                <a:spcPts val="375"/>
              </a:spcBef>
              <a:spcAft>
                <a:spcPts val="0"/>
              </a:spcAft>
              <a:buClrTx/>
              <a:buSzTx/>
              <a:buFont typeface="+mj-lt"/>
              <a:buAutoNum type="arabicPeriod"/>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Separate the user applications from the physical database.</a:t>
            </a:r>
          </a:p>
          <a:p>
            <a:pPr marL="685800" marR="0" lvl="1" indent="-342900" algn="l" defTabSz="685800" rtl="0" eaLnBrk="1" fontAlgn="auto" latinLnBrk="0" hangingPunct="1">
              <a:lnSpc>
                <a:spcPct val="90000"/>
              </a:lnSpc>
              <a:spcBef>
                <a:spcPts val="375"/>
              </a:spcBef>
              <a:spcAft>
                <a:spcPts val="0"/>
              </a:spcAft>
              <a:buClrTx/>
              <a:buSzTx/>
              <a:buFont typeface="+mj-lt"/>
              <a:buAutoNum type="arabicPeriod"/>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Program-data independence.</a:t>
            </a:r>
          </a:p>
          <a:p>
            <a:pPr marL="685800" marR="0" lvl="1" indent="-342900" algn="l" defTabSz="685800" rtl="0" eaLnBrk="1" fontAlgn="auto" latinLnBrk="0" hangingPunct="1">
              <a:lnSpc>
                <a:spcPct val="90000"/>
              </a:lnSpc>
              <a:spcBef>
                <a:spcPts val="375"/>
              </a:spcBef>
              <a:spcAft>
                <a:spcPts val="0"/>
              </a:spcAft>
              <a:buClrTx/>
              <a:buSzTx/>
              <a:buFont typeface="+mj-lt"/>
              <a:buAutoNum type="arabicPeriod"/>
              <a:tabLst/>
              <a:defRPr/>
            </a:pPr>
            <a:r>
              <a:rPr kumimoji="0" lang="en-US" altLang="en-US" sz="1700" b="0" i="0" u="none" strike="noStrike" kern="1200" cap="none" spc="0" normalizeH="0" baseline="0" noProof="0" dirty="0">
                <a:ln>
                  <a:noFill/>
                </a:ln>
                <a:solidFill>
                  <a:prstClr val="black"/>
                </a:solidFill>
                <a:effectLst/>
                <a:uLnTx/>
                <a:uFillTx/>
                <a:latin typeface="Franklin Gothic Book" panose="020B0503020102020204"/>
                <a:ea typeface="+mn-ea"/>
                <a:cs typeface="+mn-cs"/>
              </a:rPr>
              <a:t>Support of multiple views of the data.</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300" b="1" i="0" u="sng" strike="noStrike" kern="1200" cap="none" spc="0" normalizeH="0" baseline="0" noProof="0" dirty="0">
                <a:ln>
                  <a:noFill/>
                </a:ln>
                <a:solidFill>
                  <a:prstClr val="black"/>
                </a:solidFill>
                <a:effectLst/>
                <a:uLnTx/>
                <a:uFillTx/>
                <a:latin typeface="Franklin Gothic Book" panose="020B0503020102020204"/>
                <a:ea typeface="+mn-ea"/>
                <a:cs typeface="+mn-cs"/>
              </a:rPr>
              <a:t>Internal schema </a:t>
            </a:r>
            <a:r>
              <a:rPr kumimoji="0" lang="en-US" altLang="en-US" sz="23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the internal level to describe physical storage structures and access paths (</a:t>
            </a:r>
            <a:r>
              <a:rPr kumimoji="0" lang="en-US" altLang="en-US" sz="2300" b="0" i="0" u="none" strike="noStrike" kern="1200" cap="none" spc="0" normalizeH="0" baseline="0" noProof="0" dirty="0" err="1">
                <a:ln>
                  <a:noFill/>
                </a:ln>
                <a:solidFill>
                  <a:prstClr val="black"/>
                </a:solidFill>
                <a:effectLst/>
                <a:uLnTx/>
                <a:uFillTx/>
                <a:latin typeface="Franklin Gothic Book" panose="020B0503020102020204"/>
                <a:ea typeface="+mn-ea"/>
                <a:cs typeface="+mn-cs"/>
              </a:rPr>
              <a:t>e.g</a:t>
            </a:r>
            <a:r>
              <a:rPr kumimoji="0" lang="en-US" altLang="en-US" sz="2300" b="0" i="0" u="none" strike="noStrike" kern="1200" cap="none" spc="0" normalizeH="0" baseline="0" noProof="0" dirty="0">
                <a:ln>
                  <a:noFill/>
                </a:ln>
                <a:solidFill>
                  <a:prstClr val="black"/>
                </a:solidFill>
                <a:effectLst/>
                <a:uLnTx/>
                <a:uFillTx/>
                <a:latin typeface="Franklin Gothic Book" panose="020B0503020102020204"/>
                <a:ea typeface="+mn-ea"/>
                <a:cs typeface="+mn-cs"/>
              </a:rPr>
              <a:t> indexes). </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Typically uses a </a:t>
            </a:r>
            <a:r>
              <a:rPr kumimoji="0" lang="en-US" altLang="en-US" sz="2100" b="1" i="0" u="none" strike="noStrike" kern="1200" cap="none" spc="0" normalizeH="0" baseline="0" noProof="0" dirty="0">
                <a:ln>
                  <a:noFill/>
                </a:ln>
                <a:solidFill>
                  <a:prstClr val="black"/>
                </a:solidFill>
                <a:effectLst/>
                <a:uLnTx/>
                <a:uFillTx/>
                <a:latin typeface="Franklin Gothic Book" panose="020B0503020102020204"/>
                <a:ea typeface="+mn-ea"/>
                <a:cs typeface="+mn-cs"/>
              </a:rPr>
              <a:t>physical</a:t>
            </a: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 data model.</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300" b="1" i="0" u="sng" strike="noStrike" kern="1200" cap="none" spc="0" normalizeH="0" baseline="0" noProof="0" dirty="0">
                <a:ln>
                  <a:noFill/>
                </a:ln>
                <a:solidFill>
                  <a:prstClr val="black"/>
                </a:solidFill>
                <a:effectLst/>
                <a:uLnTx/>
                <a:uFillTx/>
                <a:latin typeface="Franklin Gothic Book" panose="020B0503020102020204"/>
                <a:ea typeface="+mn-ea"/>
                <a:cs typeface="+mn-cs"/>
              </a:rPr>
              <a:t>Conceptual schema</a:t>
            </a:r>
            <a:r>
              <a:rPr kumimoji="0" lang="en-US" altLang="en-US" sz="2300" b="0" i="0" u="sng"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US" altLang="en-US" sz="23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the conceptual level to describe the structure and constraints for the whole database for a community of users. </a:t>
            </a:r>
          </a:p>
          <a:p>
            <a:pPr marL="514350" marR="0" lvl="1" indent="-171450" algn="l"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Uses a </a:t>
            </a:r>
            <a:r>
              <a:rPr kumimoji="0" lang="en-US" altLang="en-US" sz="2100" b="1" i="0" u="none" strike="noStrike" kern="1200" cap="none" spc="0" normalizeH="0" baseline="0" noProof="0" dirty="0">
                <a:ln>
                  <a:noFill/>
                </a:ln>
                <a:solidFill>
                  <a:prstClr val="black"/>
                </a:solidFill>
                <a:effectLst/>
                <a:uLnTx/>
                <a:uFillTx/>
                <a:latin typeface="Franklin Gothic Book" panose="020B0503020102020204"/>
                <a:ea typeface="+mn-ea"/>
                <a:cs typeface="+mn-cs"/>
              </a:rPr>
              <a:t>conceptual</a:t>
            </a: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 or an </a:t>
            </a:r>
            <a:r>
              <a:rPr kumimoji="0" lang="en-US" altLang="en-US" sz="2100" b="1" i="0" u="none" strike="noStrike" kern="1200" cap="none" spc="0" normalizeH="0" baseline="0" noProof="0" dirty="0">
                <a:ln>
                  <a:noFill/>
                </a:ln>
                <a:solidFill>
                  <a:prstClr val="black"/>
                </a:solidFill>
                <a:effectLst/>
                <a:uLnTx/>
                <a:uFillTx/>
                <a:latin typeface="Franklin Gothic Book" panose="020B0503020102020204"/>
                <a:ea typeface="+mn-ea"/>
                <a:cs typeface="+mn-cs"/>
              </a:rPr>
              <a:t>implementation</a:t>
            </a:r>
            <a:r>
              <a:rPr kumimoji="0" lang="en-US" altLang="en-US" sz="2100" b="0" i="0" u="none" strike="noStrike" kern="1200" cap="none" spc="0" normalizeH="0" baseline="0" noProof="0" dirty="0">
                <a:ln>
                  <a:noFill/>
                </a:ln>
                <a:solidFill>
                  <a:prstClr val="black"/>
                </a:solidFill>
                <a:effectLst/>
                <a:uLnTx/>
                <a:uFillTx/>
                <a:latin typeface="Franklin Gothic Book" panose="020B0503020102020204"/>
                <a:ea typeface="+mn-ea"/>
                <a:cs typeface="+mn-cs"/>
              </a:rPr>
              <a:t> data model.</a:t>
            </a:r>
          </a:p>
          <a:p>
            <a:pPr marL="457200" marR="0" lvl="0" indent="-457200" algn="l"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300" b="1" i="0" u="sng" strike="noStrike" kern="1200" cap="none" spc="0" normalizeH="0" baseline="0" noProof="0" dirty="0">
                <a:ln>
                  <a:noFill/>
                </a:ln>
                <a:solidFill>
                  <a:prstClr val="black"/>
                </a:solidFill>
                <a:effectLst/>
                <a:uLnTx/>
                <a:uFillTx/>
                <a:latin typeface="Franklin Gothic Book" panose="020B0503020102020204"/>
                <a:ea typeface="+mn-ea"/>
                <a:cs typeface="+mn-cs"/>
              </a:rPr>
              <a:t>External schemas</a:t>
            </a:r>
            <a:r>
              <a:rPr kumimoji="0" lang="en-US" altLang="en-US" sz="2300" b="0" i="0" u="sng" strike="noStrike" kern="1200" cap="none" spc="0" normalizeH="0" baseline="0" noProof="0" dirty="0">
                <a:ln>
                  <a:noFill/>
                </a:ln>
                <a:solidFill>
                  <a:prstClr val="black"/>
                </a:solidFill>
                <a:effectLst/>
                <a:uLnTx/>
                <a:uFillTx/>
                <a:latin typeface="Franklin Gothic Book" panose="020B0503020102020204"/>
                <a:ea typeface="+mn-ea"/>
                <a:cs typeface="+mn-cs"/>
              </a:rPr>
              <a:t> </a:t>
            </a:r>
            <a:r>
              <a:rPr kumimoji="0" lang="en-US" altLang="en-US" sz="2300" b="0" i="0" u="none" strike="noStrike" kern="1200" cap="none" spc="0" normalizeH="0" baseline="0" noProof="0" dirty="0">
                <a:ln>
                  <a:noFill/>
                </a:ln>
                <a:solidFill>
                  <a:prstClr val="black"/>
                </a:solidFill>
                <a:effectLst/>
                <a:uLnTx/>
                <a:uFillTx/>
                <a:latin typeface="Franklin Gothic Book" panose="020B0503020102020204"/>
                <a:ea typeface="+mn-ea"/>
                <a:cs typeface="+mn-cs"/>
              </a:rPr>
              <a:t>at the external level to describe the various user views. </a:t>
            </a:r>
          </a:p>
        </p:txBody>
      </p:sp>
    </p:spTree>
    <p:extLst>
      <p:ext uri="{BB962C8B-B14F-4D97-AF65-F5344CB8AC3E}">
        <p14:creationId xmlns:p14="http://schemas.microsoft.com/office/powerpoint/2010/main" val="5084661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07B384-6EB3-1B5C-09EE-B6D62AA34FFE}"/>
              </a:ext>
            </a:extLst>
          </p:cNvPr>
          <p:cNvSpPr>
            <a:spLocks noGrp="1"/>
          </p:cNvSpPr>
          <p:nvPr>
            <p:ph type="title"/>
          </p:nvPr>
        </p:nvSpPr>
        <p:spPr/>
        <p:txBody>
          <a:bodyPr/>
          <a:lstStyle/>
          <a:p>
            <a:r>
              <a:rPr lang="en-US" dirty="0"/>
              <a:t>The Three-Schema Architecture</a:t>
            </a:r>
            <a:endParaRPr lang="ar-JO" dirty="0"/>
          </a:p>
        </p:txBody>
      </p:sp>
      <p:pic>
        <p:nvPicPr>
          <p:cNvPr id="4" name="Picture 4" descr="fig02_02">
            <a:extLst>
              <a:ext uri="{FF2B5EF4-FFF2-40B4-BE49-F238E27FC236}">
                <a16:creationId xmlns:a16="http://schemas.microsoft.com/office/drawing/2014/main" xmlns="" id="{FAD01835-F87A-B700-F1C4-2A0E898B52D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2060" y="2134833"/>
            <a:ext cx="9973620" cy="401349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35835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3F1060-3E7F-CE8D-7D36-2A450A0D5CB2}"/>
              </a:ext>
            </a:extLst>
          </p:cNvPr>
          <p:cNvSpPr>
            <a:spLocks noGrp="1"/>
          </p:cNvSpPr>
          <p:nvPr>
            <p:ph type="title"/>
          </p:nvPr>
        </p:nvSpPr>
        <p:spPr/>
        <p:txBody>
          <a:bodyPr/>
          <a:lstStyle/>
          <a:p>
            <a:r>
              <a:rPr kumimoji="0" lang="en-US" altLang="en-US" sz="3000" b="0" i="0" u="none" strike="noStrike" kern="1200" cap="none" spc="0" normalizeH="0" baseline="0" noProof="0" dirty="0">
                <a:ln>
                  <a:noFill/>
                </a:ln>
                <a:solidFill>
                  <a:prstClr val="black"/>
                </a:solidFill>
                <a:effectLst/>
                <a:uLnTx/>
                <a:uFillTx/>
                <a:latin typeface="Franklin Gothic Medium" panose="020B0603020102020204"/>
                <a:ea typeface="+mj-ea"/>
                <a:cs typeface="+mj-cs"/>
              </a:rPr>
              <a:t>Data Independence</a:t>
            </a:r>
            <a:endParaRPr lang="ar-JO" dirty="0"/>
          </a:p>
        </p:txBody>
      </p:sp>
      <p:sp>
        <p:nvSpPr>
          <p:cNvPr id="3" name="Content Placeholder 2">
            <a:extLst>
              <a:ext uri="{FF2B5EF4-FFF2-40B4-BE49-F238E27FC236}">
                <a16:creationId xmlns:a16="http://schemas.microsoft.com/office/drawing/2014/main" xmlns="" id="{14E697FB-EA20-57F9-8817-53ECCFB0701D}"/>
              </a:ext>
            </a:extLst>
          </p:cNvPr>
          <p:cNvSpPr>
            <a:spLocks noGrp="1"/>
          </p:cNvSpPr>
          <p:nvPr>
            <p:ph idx="1"/>
          </p:nvPr>
        </p:nvSpPr>
        <p:spPr/>
        <p:txBody>
          <a:bodyPr>
            <a:normAutofit fontScale="92500" lnSpcReduction="10000"/>
          </a:bodyPr>
          <a:lstStyle/>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1900" b="1" i="0" u="none" strike="noStrike" kern="1200" cap="none" spc="0" normalizeH="0" baseline="0" noProof="0" dirty="0">
                <a:ln>
                  <a:noFill/>
                </a:ln>
                <a:solidFill>
                  <a:prstClr val="black"/>
                </a:solidFill>
                <a:effectLst/>
                <a:uLnTx/>
                <a:uFillTx/>
                <a:latin typeface="Franklin Gothic Book" panose="020B0503020102020204"/>
                <a:ea typeface="+mn-ea"/>
                <a:cs typeface="+mn-cs"/>
              </a:rPr>
              <a:t>The capacity to change the schema at one level of a database system without having to change the schema at the next higher level.</a:t>
            </a:r>
          </a:p>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200" b="1" i="0" u="none" strike="noStrike" kern="1200" cap="none" spc="0" normalizeH="0" baseline="0" noProof="0" dirty="0">
                <a:ln>
                  <a:noFill/>
                </a:ln>
                <a:solidFill>
                  <a:prstClr val="black"/>
                </a:solidFill>
                <a:effectLst/>
                <a:uLnTx/>
                <a:uFillTx/>
                <a:latin typeface="Franklin Gothic Book" panose="020B0503020102020204"/>
                <a:ea typeface="+mn-ea"/>
                <a:cs typeface="+mn-cs"/>
              </a:rPr>
              <a:t>Two type of data independency </a:t>
            </a:r>
          </a:p>
          <a:p>
            <a:pPr marL="457200" marR="0" lvl="0" indent="-457200" algn="just"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200" b="1" i="0" u="none" strike="noStrike" kern="1200" cap="none" spc="0" normalizeH="0" baseline="0" noProof="0" dirty="0">
                <a:ln>
                  <a:noFill/>
                </a:ln>
                <a:solidFill>
                  <a:prstClr val="black"/>
                </a:solidFill>
                <a:effectLst/>
                <a:uLnTx/>
                <a:uFillTx/>
                <a:latin typeface="Franklin Gothic Book" panose="020B0503020102020204"/>
                <a:ea typeface="+mn-ea"/>
                <a:cs typeface="+mn-cs"/>
              </a:rPr>
              <a:t>Logical Data Independence: </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capacity to change the conceptual schema without having to change the external schemas and their associated application programs. Such as removing record.</a:t>
            </a:r>
          </a:p>
          <a:p>
            <a:pPr marL="457200" marR="0" lvl="0" indent="-457200" algn="just" defTabSz="685800" rtl="0" eaLnBrk="1" fontAlgn="auto" latinLnBrk="0" hangingPunct="1">
              <a:lnSpc>
                <a:spcPct val="90000"/>
              </a:lnSpc>
              <a:spcBef>
                <a:spcPts val="750"/>
              </a:spcBef>
              <a:spcAft>
                <a:spcPts val="0"/>
              </a:spcAft>
              <a:buClrTx/>
              <a:buSzTx/>
              <a:buFont typeface="+mj-lt"/>
              <a:buAutoNum type="arabicPeriod"/>
              <a:tabLst/>
              <a:defRPr/>
            </a:pPr>
            <a:r>
              <a:rPr kumimoji="0" lang="en-US" altLang="en-US" sz="2200" b="1" i="0" u="none" strike="noStrike" kern="1200" cap="none" spc="0" normalizeH="0" baseline="0" noProof="0" dirty="0">
                <a:ln>
                  <a:noFill/>
                </a:ln>
                <a:solidFill>
                  <a:prstClr val="black"/>
                </a:solidFill>
                <a:effectLst/>
                <a:uLnTx/>
                <a:uFillTx/>
                <a:latin typeface="Franklin Gothic Book" panose="020B0503020102020204"/>
                <a:ea typeface="+mn-ea"/>
                <a:cs typeface="+mn-cs"/>
              </a:rPr>
              <a:t>Physical Data Independence:</a:t>
            </a:r>
          </a:p>
          <a:p>
            <a:pPr marL="514350" marR="0" lvl="1" indent="-171450" algn="just" defTabSz="685800" rtl="0" eaLnBrk="1" fontAlgn="auto" latinLnBrk="0" hangingPunct="1">
              <a:lnSpc>
                <a:spcPct val="90000"/>
              </a:lnSpc>
              <a:spcBef>
                <a:spcPts val="375"/>
              </a:spcBef>
              <a:spcAft>
                <a:spcPts val="0"/>
              </a:spcAft>
              <a:buClrTx/>
              <a:buSzTx/>
              <a:buFont typeface="Arial" panose="020B0604020202020204" pitchFamily="34" charset="0"/>
              <a:buChar char="•"/>
              <a:tabLst/>
              <a:defRPr/>
            </a:pPr>
            <a:r>
              <a:rPr kumimoji="0" lang="en-US" altLang="en-US" sz="2200" b="0" i="0" u="none" strike="noStrike" kern="1200" cap="none" spc="0" normalizeH="0" baseline="0" noProof="0" dirty="0">
                <a:ln>
                  <a:noFill/>
                </a:ln>
                <a:solidFill>
                  <a:prstClr val="black"/>
                </a:solidFill>
                <a:effectLst/>
                <a:uLnTx/>
                <a:uFillTx/>
                <a:latin typeface="Franklin Gothic Book" panose="020B0503020102020204"/>
                <a:ea typeface="+mn-ea"/>
                <a:cs typeface="+mn-cs"/>
              </a:rPr>
              <a:t>The capacity to change the internal schema without having to change the conceptual schema.</a:t>
            </a:r>
          </a:p>
          <a:p>
            <a:pPr marL="171450" marR="0" lvl="0" indent="-171450" algn="just" defTabSz="685800" rtl="0" eaLnBrk="1" fontAlgn="auto" latinLnBrk="0" hangingPunct="1">
              <a:lnSpc>
                <a:spcPct val="90000"/>
              </a:lnSpc>
              <a:spcBef>
                <a:spcPts val="750"/>
              </a:spcBef>
              <a:spcAft>
                <a:spcPts val="0"/>
              </a:spcAft>
              <a:buClrTx/>
              <a:buSzTx/>
              <a:buFont typeface="Arial" panose="020B0604020202020204" pitchFamily="34" charset="0"/>
              <a:buChar char="•"/>
              <a:tabLst/>
              <a:defRPr/>
            </a:pPr>
            <a:r>
              <a:rPr kumimoji="0" lang="en-US" altLang="en-US" sz="2500" b="0" i="0" u="none" strike="noStrike" kern="1200" cap="none" spc="0" normalizeH="0" baseline="0" noProof="0" dirty="0">
                <a:ln>
                  <a:noFill/>
                </a:ln>
                <a:solidFill>
                  <a:prstClr val="black"/>
                </a:solidFill>
                <a:effectLst/>
                <a:uLnTx/>
                <a:uFillTx/>
                <a:latin typeface="Franklin Gothic Book" panose="020B0503020102020204"/>
                <a:ea typeface="+mn-ea"/>
                <a:cs typeface="+mn-cs"/>
              </a:rPr>
              <a:t>When a schema at a lower level is changed, only the </a:t>
            </a:r>
            <a:r>
              <a:rPr kumimoji="0" lang="en-US" altLang="en-US" sz="2500" b="1" i="0" u="none" strike="noStrike" kern="1200" cap="none" spc="0" normalizeH="0" baseline="0" noProof="0" dirty="0">
                <a:ln>
                  <a:noFill/>
                </a:ln>
                <a:solidFill>
                  <a:prstClr val="black"/>
                </a:solidFill>
                <a:effectLst/>
                <a:uLnTx/>
                <a:uFillTx/>
                <a:latin typeface="Franklin Gothic Book" panose="020B0503020102020204"/>
                <a:ea typeface="+mn-ea"/>
                <a:cs typeface="+mn-cs"/>
              </a:rPr>
              <a:t>mappings</a:t>
            </a:r>
            <a:r>
              <a:rPr kumimoji="0" lang="en-US" altLang="en-US" sz="2500" b="0" i="0" u="none" strike="noStrike" kern="1200" cap="none" spc="0" normalizeH="0" baseline="0" noProof="0" dirty="0">
                <a:ln>
                  <a:noFill/>
                </a:ln>
                <a:solidFill>
                  <a:prstClr val="black"/>
                </a:solidFill>
                <a:effectLst/>
                <a:uLnTx/>
                <a:uFillTx/>
                <a:latin typeface="Franklin Gothic Book" panose="020B0503020102020204"/>
                <a:ea typeface="+mn-ea"/>
                <a:cs typeface="+mn-cs"/>
              </a:rPr>
              <a:t> between this schema and higher-level schemas need to be changed in a DBMS that fully supports data independence.</a:t>
            </a:r>
            <a:endParaRPr kumimoji="0" lang="en-US" sz="1900" b="0" i="0" u="none" strike="noStrike" kern="1200" cap="none" spc="0" normalizeH="0" baseline="0" noProof="0" dirty="0">
              <a:ln>
                <a:noFill/>
              </a:ln>
              <a:solidFill>
                <a:prstClr val="black"/>
              </a:solidFill>
              <a:effectLst/>
              <a:uLnTx/>
              <a:uFillTx/>
              <a:latin typeface="Franklin Gothic Book" panose="020B0503020102020204"/>
              <a:ea typeface="+mn-ea"/>
              <a:cs typeface="+mn-cs"/>
            </a:endParaRPr>
          </a:p>
          <a:p>
            <a:endParaRPr lang="ar-JO" dirty="0"/>
          </a:p>
        </p:txBody>
      </p:sp>
    </p:spTree>
    <p:extLst>
      <p:ext uri="{BB962C8B-B14F-4D97-AF65-F5344CB8AC3E}">
        <p14:creationId xmlns:p14="http://schemas.microsoft.com/office/powerpoint/2010/main" val="3136528753"/>
      </p:ext>
    </p:extLst>
  </p:cSld>
  <p:clrMapOvr>
    <a:masterClrMapping/>
  </p:clrMapOvr>
</p:sld>
</file>

<file path=ppt/theme/theme1.xml><?xml version="1.0" encoding="utf-8"?>
<a:theme xmlns:a="http://schemas.openxmlformats.org/drawingml/2006/main" name="RetrospectVTI">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Bembo"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Nova Light"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287</TotalTime>
  <Words>1091</Words>
  <Application>Microsoft Office PowerPoint</Application>
  <PresentationFormat>Custom</PresentationFormat>
  <Paragraphs>117</Paragraphs>
  <Slides>16</Slides>
  <Notes>0</Notes>
  <HiddenSlides>0</HiddenSlides>
  <MMClips>2</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RetrospectVTI</vt:lpstr>
      <vt:lpstr> Database &amp; Database Applications</vt:lpstr>
      <vt:lpstr>Outline</vt:lpstr>
      <vt:lpstr>Data Model</vt:lpstr>
      <vt:lpstr>Categories of Data Models</vt:lpstr>
      <vt:lpstr>DB Schema Vs. DB State</vt:lpstr>
      <vt:lpstr>Example of a Database Schema</vt:lpstr>
      <vt:lpstr>Three-Schema Architecture</vt:lpstr>
      <vt:lpstr>The Three-Schema Architecture</vt:lpstr>
      <vt:lpstr>Data Independence</vt:lpstr>
      <vt:lpstr>DBMS Languages</vt:lpstr>
      <vt:lpstr>Centralized and  Client-Server DBMS Architectures </vt:lpstr>
      <vt:lpstr>Basic 2-Tier Client-Server Architectures</vt:lpstr>
      <vt:lpstr>Basic 2-Tier Client-Server Architectures</vt:lpstr>
      <vt:lpstr>Three Tier Client-Server Architecture</vt:lpstr>
      <vt:lpstr>Classification of DBMSs</vt:lpstr>
      <vt:lpstr>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 &amp; Database Applications</dc:title>
  <dc:creator>Mohammad Al-Oudat</dc:creator>
  <cp:lastModifiedBy>Wafa Bani Mustafa</cp:lastModifiedBy>
  <cp:revision>17</cp:revision>
  <dcterms:created xsi:type="dcterms:W3CDTF">2023-10-07T11:56:16Z</dcterms:created>
  <dcterms:modified xsi:type="dcterms:W3CDTF">2023-11-01T10:55:36Z</dcterms:modified>
</cp:coreProperties>
</file>